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80" r:id="rId1"/>
  </p:sldMasterIdLst>
  <p:notesMasterIdLst>
    <p:notesMasterId r:id="rId30"/>
  </p:notesMasterIdLst>
  <p:handoutMasterIdLst>
    <p:handoutMasterId r:id="rId31"/>
  </p:handoutMasterIdLst>
  <p:sldIdLst>
    <p:sldId id="256" r:id="rId2"/>
    <p:sldId id="257" r:id="rId3"/>
    <p:sldId id="285" r:id="rId4"/>
    <p:sldId id="266" r:id="rId5"/>
    <p:sldId id="260" r:id="rId6"/>
    <p:sldId id="259" r:id="rId7"/>
    <p:sldId id="268" r:id="rId8"/>
    <p:sldId id="267" r:id="rId9"/>
    <p:sldId id="258" r:id="rId10"/>
    <p:sldId id="270" r:id="rId11"/>
    <p:sldId id="271" r:id="rId12"/>
    <p:sldId id="273" r:id="rId13"/>
    <p:sldId id="281" r:id="rId14"/>
    <p:sldId id="283" r:id="rId15"/>
    <p:sldId id="275" r:id="rId16"/>
    <p:sldId id="261" r:id="rId17"/>
    <p:sldId id="277" r:id="rId18"/>
    <p:sldId id="286" r:id="rId19"/>
    <p:sldId id="262" r:id="rId20"/>
    <p:sldId id="278" r:id="rId21"/>
    <p:sldId id="272" r:id="rId22"/>
    <p:sldId id="276" r:id="rId23"/>
    <p:sldId id="263" r:id="rId24"/>
    <p:sldId id="279" r:id="rId25"/>
    <p:sldId id="280" r:id="rId26"/>
    <p:sldId id="282" r:id="rId27"/>
    <p:sldId id="269" r:id="rId28"/>
    <p:sldId id="284"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35" autoAdjust="0"/>
    <p:restoredTop sz="62177" autoAdjust="0"/>
  </p:normalViewPr>
  <p:slideViewPr>
    <p:cSldViewPr snapToGrid="0">
      <p:cViewPr varScale="1">
        <p:scale>
          <a:sx n="45" d="100"/>
          <a:sy n="45" d="100"/>
        </p:scale>
        <p:origin x="1668" y="42"/>
      </p:cViewPr>
      <p:guideLst/>
    </p:cSldViewPr>
  </p:slideViewPr>
  <p:outlineViewPr>
    <p:cViewPr>
      <p:scale>
        <a:sx n="33" d="100"/>
        <a:sy n="33" d="100"/>
      </p:scale>
      <p:origin x="0" y="-585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de-DE"/>
        </a:p>
      </c:txPr>
    </c:title>
    <c:autoTitleDeleted val="0"/>
    <c:plotArea>
      <c:layout/>
      <c:pieChart>
        <c:varyColors val="1"/>
        <c:ser>
          <c:idx val="0"/>
          <c:order val="0"/>
          <c:tx>
            <c:strRef>
              <c:f>Tabelle1!$B$1</c:f>
              <c:strCache>
                <c:ptCount val="1"/>
                <c:pt idx="0">
                  <c:v>Bevölkerung Kubas</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7CD5-4E69-91A9-877E9474C619}"/>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7CD5-4E69-91A9-877E9474C619}"/>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7CD5-4E69-91A9-877E9474C619}"/>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7CD5-4E69-91A9-877E9474C619}"/>
              </c:ext>
            </c:extLst>
          </c:dPt>
          <c:dLbls>
            <c:dLbl>
              <c:idx val="0"/>
              <c:spPr>
                <a:solidFill>
                  <a:schemeClr val="bg1">
                    <a:alpha val="0"/>
                  </a:schemeClr>
                </a:solid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de-DE"/>
                </a:p>
              </c:txPr>
              <c:dLblPos val="outEnd"/>
              <c:showLegendKey val="0"/>
              <c:showVal val="0"/>
              <c:showCatName val="1"/>
              <c:showSerName val="0"/>
              <c:showPercent val="1"/>
              <c:showBubbleSize val="0"/>
              <c:extLst>
                <c:ext xmlns:c16="http://schemas.microsoft.com/office/drawing/2014/chart" uri="{C3380CC4-5D6E-409C-BE32-E72D297353CC}">
                  <c16:uniqueId val="{00000001-7CD5-4E69-91A9-877E9474C619}"/>
                </c:ext>
              </c:extLst>
            </c:dLbl>
            <c:dLbl>
              <c:idx val="1"/>
              <c:spPr>
                <a:solidFill>
                  <a:schemeClr val="bg1">
                    <a:alpha val="0"/>
                  </a:schemeClr>
                </a:solid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de-DE"/>
                </a:p>
              </c:txPr>
              <c:dLblPos val="outEnd"/>
              <c:showLegendKey val="0"/>
              <c:showVal val="0"/>
              <c:showCatName val="1"/>
              <c:showSerName val="0"/>
              <c:showPercent val="1"/>
              <c:showBubbleSize val="0"/>
              <c:extLst>
                <c:ext xmlns:c16="http://schemas.microsoft.com/office/drawing/2014/chart" uri="{C3380CC4-5D6E-409C-BE32-E72D297353CC}">
                  <c16:uniqueId val="{00000002-7CD5-4E69-91A9-877E9474C619}"/>
                </c:ext>
              </c:extLst>
            </c:dLbl>
            <c:dLbl>
              <c:idx val="2"/>
              <c:spPr>
                <a:solidFill>
                  <a:schemeClr val="bg1">
                    <a:alpha val="0"/>
                  </a:schemeClr>
                </a:solid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de-DE"/>
                </a:p>
              </c:txPr>
              <c:dLblPos val="outEnd"/>
              <c:showLegendKey val="0"/>
              <c:showVal val="0"/>
              <c:showCatName val="1"/>
              <c:showSerName val="0"/>
              <c:showPercent val="1"/>
              <c:showBubbleSize val="0"/>
              <c:extLst>
                <c:ext xmlns:c16="http://schemas.microsoft.com/office/drawing/2014/chart" uri="{C3380CC4-5D6E-409C-BE32-E72D297353CC}">
                  <c16:uniqueId val="{00000003-7CD5-4E69-91A9-877E9474C619}"/>
                </c:ext>
              </c:extLst>
            </c:dLbl>
            <c:dLbl>
              <c:idx val="3"/>
              <c:spPr>
                <a:solidFill>
                  <a:schemeClr val="bg1">
                    <a:alpha val="0"/>
                  </a:schemeClr>
                </a:solid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de-DE"/>
                </a:p>
              </c:txPr>
              <c:dLblPos val="outEnd"/>
              <c:showLegendKey val="0"/>
              <c:showVal val="0"/>
              <c:showCatName val="1"/>
              <c:showSerName val="0"/>
              <c:showPercent val="1"/>
              <c:showBubbleSize val="0"/>
              <c:extLst>
                <c:ext xmlns:c16="http://schemas.microsoft.com/office/drawing/2014/chart" uri="{C3380CC4-5D6E-409C-BE32-E72D297353CC}">
                  <c16:uniqueId val="{00000004-7CD5-4E69-91A9-877E9474C619}"/>
                </c:ext>
              </c:extLst>
            </c:dLbl>
            <c:spPr>
              <a:solidFill>
                <a:schemeClr val="bg1">
                  <a:alpha val="0"/>
                </a:schemeClr>
              </a:solidFill>
            </c:spPr>
            <c:dLblPos val="outEnd"/>
            <c:showLegendKey val="0"/>
            <c:showVal val="0"/>
            <c:showCatName val="1"/>
            <c:showSerName val="0"/>
            <c:showPercent val="1"/>
            <c:showBubbleSize val="0"/>
            <c:showLeaderLines val="0"/>
            <c:extLst>
              <c:ext xmlns:c15="http://schemas.microsoft.com/office/drawing/2012/chart" uri="{CE6537A1-D6FC-4f65-9D91-7224C49458BB}"/>
            </c:extLst>
          </c:dLbls>
          <c:cat>
            <c:strRef>
              <c:f>Tabelle1!$A$2:$A$5</c:f>
              <c:strCache>
                <c:ptCount val="4"/>
                <c:pt idx="0">
                  <c:v>dunkelhäutig</c:v>
                </c:pt>
                <c:pt idx="1">
                  <c:v>Spanier</c:v>
                </c:pt>
                <c:pt idx="2">
                  <c:v>Mulatten</c:v>
                </c:pt>
                <c:pt idx="3">
                  <c:v>Asiaten</c:v>
                </c:pt>
              </c:strCache>
            </c:strRef>
          </c:cat>
          <c:val>
            <c:numRef>
              <c:f>Tabelle1!$B$2:$B$5</c:f>
              <c:numCache>
                <c:formatCode>General</c:formatCode>
                <c:ptCount val="4"/>
                <c:pt idx="0">
                  <c:v>12</c:v>
                </c:pt>
                <c:pt idx="1">
                  <c:v>70</c:v>
                </c:pt>
                <c:pt idx="2">
                  <c:v>16</c:v>
                </c:pt>
                <c:pt idx="3">
                  <c:v>2</c:v>
                </c:pt>
              </c:numCache>
            </c:numRef>
          </c:val>
          <c:extLst>
            <c:ext xmlns:c16="http://schemas.microsoft.com/office/drawing/2014/chart" uri="{C3380CC4-5D6E-409C-BE32-E72D297353CC}">
              <c16:uniqueId val="{00000000-7CD5-4E69-91A9-877E9474C619}"/>
            </c:ext>
          </c:extLst>
        </c:ser>
        <c:dLbls>
          <c:dLblPos val="outEnd"/>
          <c:showLegendKey val="0"/>
          <c:showVal val="0"/>
          <c:showCatName val="1"/>
          <c:showSerName val="0"/>
          <c:showPercent val="0"/>
          <c:showBubbleSize val="0"/>
          <c:showLeaderLines val="0"/>
        </c:dLbls>
        <c:firstSliceAng val="0"/>
      </c:pieChart>
      <c:spPr>
        <a:noFill/>
        <a:ln>
          <a:noFill/>
        </a:ln>
        <a:effectLst/>
      </c:spPr>
    </c:plotArea>
    <c:plotVisOnly val="1"/>
    <c:dispBlanksAs val="gap"/>
    <c:showDLblsOverMax val="0"/>
  </c:chart>
  <c:spPr>
    <a:noFill/>
    <a:ln>
      <a:noFill/>
    </a:ln>
    <a:effectLst/>
  </c:spPr>
  <c:txPr>
    <a:bodyPr/>
    <a:lstStyle/>
    <a:p>
      <a:pPr>
        <a:defRPr/>
      </a:pPr>
      <a:endParaRPr lang="de-D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lang="en-GB"/>
          </a:p>
        </p:txBody>
      </p:sp>
      <p:sp>
        <p:nvSpPr>
          <p:cNvPr id="3" name="Datumsplatzhalter 2"/>
          <p:cNvSpPr>
            <a:spLocks noGrp="1"/>
          </p:cNvSpPr>
          <p:nvPr>
            <p:ph type="dt" sz="quarter" idx="1"/>
          </p:nvPr>
        </p:nvSpPr>
        <p:spPr>
          <a:xfrm>
            <a:off x="3884613" y="2"/>
            <a:ext cx="2971800" cy="458788"/>
          </a:xfrm>
          <a:prstGeom prst="rect">
            <a:avLst/>
          </a:prstGeom>
        </p:spPr>
        <p:txBody>
          <a:bodyPr vert="horz" lIns="91440" tIns="45720" rIns="91440" bIns="45720" rtlCol="0"/>
          <a:lstStyle>
            <a:lvl1pPr algn="r">
              <a:defRPr sz="1200"/>
            </a:lvl1pPr>
          </a:lstStyle>
          <a:p>
            <a:fld id="{8070B780-90D0-4E77-B9C8-FA0C0F1BF64C}" type="datetimeFigureOut">
              <a:rPr lang="en-GB" smtClean="0"/>
              <a:t>18/12/2016</a:t>
            </a:fld>
            <a:endParaRPr lang="en-GB"/>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D51B5E0-59F8-4054-BD15-FE47D515B795}" type="slidenum">
              <a:rPr lang="en-GB" smtClean="0"/>
              <a:t>‹Nr.›</a:t>
            </a:fld>
            <a:endParaRPr lang="en-GB"/>
          </a:p>
        </p:txBody>
      </p:sp>
    </p:spTree>
    <p:extLst>
      <p:ext uri="{BB962C8B-B14F-4D97-AF65-F5344CB8AC3E}">
        <p14:creationId xmlns:p14="http://schemas.microsoft.com/office/powerpoint/2010/main" val="95468964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jpg>
</file>

<file path=ppt/media/image2.jpg>
</file>

<file path=ppt/media/image20.jpg>
</file>

<file path=ppt/media/image21.jpg>
</file>

<file path=ppt/media/image3.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lang="en-GB"/>
          </a:p>
        </p:txBody>
      </p:sp>
      <p:sp>
        <p:nvSpPr>
          <p:cNvPr id="3" name="Datumsplatzhalter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5297A607-8AC4-4149-A90D-6678916C7905}" type="datetimeFigureOut">
              <a:rPr lang="en-GB" smtClean="0"/>
              <a:t>18/12/2016</a:t>
            </a:fld>
            <a:endParaRPr lang="en-GB"/>
          </a:p>
        </p:txBody>
      </p:sp>
      <p:sp>
        <p:nvSpPr>
          <p:cNvPr id="5" name="Notizenplatzhalter 4"/>
          <p:cNvSpPr>
            <a:spLocks noGrp="1"/>
          </p:cNvSpPr>
          <p:nvPr>
            <p:ph type="body" sz="quarter" idx="3"/>
          </p:nvPr>
        </p:nvSpPr>
        <p:spPr>
          <a:xfrm>
            <a:off x="685800" y="4913309"/>
            <a:ext cx="5486400" cy="3087691"/>
          </a:xfrm>
          <a:prstGeom prst="rect">
            <a:avLst/>
          </a:prstGeom>
        </p:spPr>
        <p:txBody>
          <a:bodyPr vert="horz" lIns="91440" tIns="45720" rIns="91440" bIns="45720" rtlCol="0"/>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endParaRPr lang="en-GB" dirty="0"/>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F2EFBD-2F90-486F-9B6F-1DD84EFF71C7}" type="slidenum">
              <a:rPr lang="en-GB" smtClean="0"/>
              <a:t>‹Nr.›</a:t>
            </a:fld>
            <a:endParaRPr lang="en-GB"/>
          </a:p>
        </p:txBody>
      </p:sp>
      <p:sp>
        <p:nvSpPr>
          <p:cNvPr id="11" name="Folienbildplatzhalter 10"/>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Tree>
    <p:extLst>
      <p:ext uri="{BB962C8B-B14F-4D97-AF65-F5344CB8AC3E}">
        <p14:creationId xmlns:p14="http://schemas.microsoft.com/office/powerpoint/2010/main" val="177183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dirty="0"/>
              <a:t>Hallo</a:t>
            </a:r>
            <a:r>
              <a:rPr lang="de-AT" baseline="0" dirty="0"/>
              <a:t> und Herzlich Willkommen zu meine Referat über Kuba.</a:t>
            </a:r>
          </a:p>
          <a:p>
            <a:endParaRPr lang="de-AT" baseline="0" dirty="0"/>
          </a:p>
          <a:p>
            <a:r>
              <a:rPr lang="de-AT" baseline="0" dirty="0"/>
              <a:t>Vor diesem Referat habe ich mich eigentlich noch nie mit Kuba beschäftigt, da ich noch nie die Möglichkeit dazu bekommen habe.</a:t>
            </a:r>
          </a:p>
          <a:p>
            <a:endParaRPr lang="de-AT" baseline="0" dirty="0"/>
          </a:p>
          <a:p>
            <a:r>
              <a:rPr lang="de-AT" baseline="0" dirty="0"/>
              <a:t>Ich war noch nie in Kuba, deshalb kann ich die Natur nur den Fotos nach erahnen. Eines kann ich sagen für die Fotografen unter uns ist dieses Land sicher sehr interessant vor allem wegen den unendlichen und wunderschönen Stränden.</a:t>
            </a:r>
          </a:p>
          <a:p>
            <a:endParaRPr lang="de-AT" baseline="0" dirty="0"/>
          </a:p>
          <a:p>
            <a:r>
              <a:rPr lang="de-AT" baseline="0" dirty="0"/>
              <a:t>Fragen bitte am Ende des Referates stellen.</a:t>
            </a:r>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1</a:t>
            </a:fld>
            <a:endParaRPr lang="en-GB"/>
          </a:p>
        </p:txBody>
      </p:sp>
    </p:spTree>
    <p:extLst>
      <p:ext uri="{BB962C8B-B14F-4D97-AF65-F5344CB8AC3E}">
        <p14:creationId xmlns:p14="http://schemas.microsoft.com/office/powerpoint/2010/main" val="1818294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pPr fontAlgn="base"/>
            <a:r>
              <a:rPr lang="de-AT" sz="1200" b="1" i="0" kern="1200" dirty="0">
                <a:solidFill>
                  <a:schemeClr val="tx1"/>
                </a:solidFill>
                <a:effectLst/>
                <a:latin typeface="+mn-lt"/>
                <a:ea typeface="+mn-ea"/>
                <a:cs typeface="+mn-cs"/>
              </a:rPr>
              <a:t>Die spanischen Eroberer</a:t>
            </a:r>
          </a:p>
          <a:p>
            <a:pPr fontAlgn="base"/>
            <a:r>
              <a:rPr lang="de-AT" sz="1200" b="0" i="0" kern="1200" dirty="0">
                <a:solidFill>
                  <a:schemeClr val="tx1"/>
                </a:solidFill>
                <a:effectLst/>
                <a:latin typeface="+mn-lt"/>
                <a:ea typeface="+mn-ea"/>
                <a:cs typeface="+mn-cs"/>
              </a:rPr>
              <a:t>1510 begann Diego Velázquez im Auftrag der spanischen Krone, Kuba zu unterwerfen. </a:t>
            </a:r>
          </a:p>
          <a:p>
            <a:pPr fontAlgn="base"/>
            <a:r>
              <a:rPr lang="de-AT" sz="1200" b="0" i="0" kern="1200" dirty="0">
                <a:solidFill>
                  <a:schemeClr val="tx1"/>
                </a:solidFill>
                <a:effectLst/>
                <a:latin typeface="+mn-lt"/>
                <a:ea typeface="+mn-ea"/>
                <a:cs typeface="+mn-cs"/>
              </a:rPr>
              <a:t>Mit nur 300 Mann zog er los, doch mit Brutalität und überlegener Technik schafften es die Eroberer, die Kubaner zu besiegen. </a:t>
            </a:r>
          </a:p>
          <a:p>
            <a:pPr fontAlgn="base"/>
            <a:r>
              <a:rPr lang="de-AT" sz="1200" b="0" i="0" kern="1200" dirty="0">
                <a:solidFill>
                  <a:schemeClr val="tx1"/>
                </a:solidFill>
                <a:effectLst/>
                <a:latin typeface="+mn-lt"/>
                <a:ea typeface="+mn-ea"/>
                <a:cs typeface="+mn-cs"/>
              </a:rPr>
              <a:t>Die meisten Einwohner wurden getötet, zu Arbeitsdiensten gezwungen, oder sie starben an eingeschleppten Krankheiten wie Pocken. </a:t>
            </a:r>
          </a:p>
          <a:p>
            <a:pPr fontAlgn="base"/>
            <a:r>
              <a:rPr lang="de-AT" sz="1200" b="0" i="0" kern="1200" dirty="0">
                <a:solidFill>
                  <a:schemeClr val="tx1"/>
                </a:solidFill>
                <a:effectLst/>
                <a:latin typeface="+mn-lt"/>
                <a:ea typeface="+mn-ea"/>
                <a:cs typeface="+mn-cs"/>
              </a:rPr>
              <a:t>Nach vier Jahren war die Insel erobert.</a:t>
            </a:r>
          </a:p>
          <a:p>
            <a:pPr fontAlgn="base"/>
            <a:endParaRPr lang="de-AT" sz="1200" b="0" i="0" kern="1200" dirty="0">
              <a:solidFill>
                <a:schemeClr val="tx1"/>
              </a:solidFill>
              <a:effectLst/>
              <a:latin typeface="+mn-lt"/>
              <a:ea typeface="+mn-ea"/>
              <a:cs typeface="+mn-cs"/>
            </a:endParaRPr>
          </a:p>
          <a:p>
            <a:pPr fontAlgn="base"/>
            <a:r>
              <a:rPr lang="de-AT" sz="1200" b="0" i="0" kern="1200" dirty="0">
                <a:solidFill>
                  <a:schemeClr val="tx1"/>
                </a:solidFill>
                <a:effectLst/>
                <a:latin typeface="+mn-lt"/>
                <a:ea typeface="+mn-ea"/>
                <a:cs typeface="+mn-cs"/>
              </a:rPr>
              <a:t>Ziel der Spanier war es jetzt, Gold und Silber auf der Insel zu finden – ohne Erfolg. </a:t>
            </a:r>
          </a:p>
          <a:p>
            <a:pPr fontAlgn="base"/>
            <a:r>
              <a:rPr lang="de-AT" sz="1200" b="0" i="0" kern="1200" dirty="0">
                <a:solidFill>
                  <a:schemeClr val="tx1"/>
                </a:solidFill>
                <a:effectLst/>
                <a:latin typeface="+mn-lt"/>
                <a:ea typeface="+mn-ea"/>
                <a:cs typeface="+mn-cs"/>
              </a:rPr>
              <a:t>Der Zuckerrohr Anbau in der 2. Hälfte des 18. Jahrhunderts</a:t>
            </a:r>
            <a:r>
              <a:rPr lang="de-AT" sz="1200" b="0" i="0" kern="1200" baseline="0" dirty="0">
                <a:solidFill>
                  <a:schemeClr val="tx1"/>
                </a:solidFill>
                <a:effectLst/>
                <a:latin typeface="+mn-lt"/>
                <a:ea typeface="+mn-ea"/>
                <a:cs typeface="+mn-cs"/>
              </a:rPr>
              <a:t> machte das Land Reich.</a:t>
            </a:r>
            <a:endParaRPr lang="de-AT" sz="1200" b="0" i="0" kern="1200" dirty="0">
              <a:solidFill>
                <a:schemeClr val="tx1"/>
              </a:solidFill>
              <a:effectLst/>
              <a:latin typeface="+mn-lt"/>
              <a:ea typeface="+mn-ea"/>
              <a:cs typeface="+mn-cs"/>
            </a:endParaRPr>
          </a:p>
          <a:p>
            <a:pPr fontAlgn="base"/>
            <a:r>
              <a:rPr lang="de-AT" sz="1200" b="0" i="0" u="none" strike="noStrike" kern="1200" dirty="0">
                <a:solidFill>
                  <a:schemeClr val="tx1"/>
                </a:solidFill>
                <a:effectLst/>
                <a:latin typeface="+mn-lt"/>
                <a:ea typeface="+mn-ea"/>
                <a:cs typeface="+mn-cs"/>
              </a:rPr>
              <a:t>Die Arbeitskräfte dafür kamen</a:t>
            </a:r>
            <a:r>
              <a:rPr lang="de-AT" sz="1200" b="0" i="0" u="none" strike="noStrike" kern="1200" baseline="0" dirty="0">
                <a:solidFill>
                  <a:schemeClr val="tx1"/>
                </a:solidFill>
                <a:effectLst/>
                <a:latin typeface="+mn-lt"/>
                <a:ea typeface="+mn-ea"/>
                <a:cs typeface="+mn-cs"/>
              </a:rPr>
              <a:t> aus Afrika</a:t>
            </a:r>
            <a:r>
              <a:rPr lang="de-AT" sz="1200" b="0" i="0" kern="1200" dirty="0">
                <a:solidFill>
                  <a:schemeClr val="tx1"/>
                </a:solidFill>
                <a:effectLst/>
                <a:latin typeface="+mn-lt"/>
                <a:ea typeface="+mn-ea"/>
                <a:cs typeface="+mn-cs"/>
              </a:rPr>
              <a:t> und so stieg die Zahl der Sklaven auf der Insel ab der zweiten Hälfte des 18. Jahrhunderts enorm an.</a:t>
            </a:r>
          </a:p>
          <a:p>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11</a:t>
            </a:fld>
            <a:endParaRPr lang="en-GB"/>
          </a:p>
        </p:txBody>
      </p:sp>
    </p:spTree>
    <p:extLst>
      <p:ext uri="{BB962C8B-B14F-4D97-AF65-F5344CB8AC3E}">
        <p14:creationId xmlns:p14="http://schemas.microsoft.com/office/powerpoint/2010/main" val="650252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pPr fontAlgn="base"/>
            <a:r>
              <a:rPr lang="de-AT" b="1" dirty="0"/>
              <a:t>1.Unabhängigkeitskrieg</a:t>
            </a:r>
            <a:endParaRPr lang="de-AT" sz="1200" b="1" i="0" kern="1200" dirty="0">
              <a:solidFill>
                <a:schemeClr val="tx1"/>
              </a:solidFill>
              <a:effectLst/>
              <a:latin typeface="+mn-lt"/>
              <a:ea typeface="+mn-ea"/>
              <a:cs typeface="+mn-cs"/>
            </a:endParaRPr>
          </a:p>
          <a:p>
            <a:pPr fontAlgn="base"/>
            <a:r>
              <a:rPr lang="de-AT" sz="1200" b="0" i="0" kern="1200" dirty="0">
                <a:solidFill>
                  <a:schemeClr val="tx1"/>
                </a:solidFill>
                <a:effectLst/>
                <a:latin typeface="+mn-lt"/>
                <a:ea typeface="+mn-ea"/>
                <a:cs typeface="+mn-cs"/>
              </a:rPr>
              <a:t>1868 begann auf Kuba der erste Unabhängigkeitskrieg. </a:t>
            </a:r>
          </a:p>
          <a:p>
            <a:pPr fontAlgn="base"/>
            <a:r>
              <a:rPr lang="de-AT" sz="1200" b="0" i="0" kern="1200" dirty="0">
                <a:solidFill>
                  <a:schemeClr val="tx1"/>
                </a:solidFill>
                <a:effectLst/>
                <a:latin typeface="+mn-lt"/>
                <a:ea typeface="+mn-ea"/>
                <a:cs typeface="+mn-cs"/>
              </a:rPr>
              <a:t>Den Anfang machte unter anderem ein Plantagenbesitzer, der seinen Sklaven die Freiheit schenkte und in einer Rede die Unabhängigkeit Kubas forderte. </a:t>
            </a:r>
          </a:p>
          <a:p>
            <a:pPr fontAlgn="base"/>
            <a:r>
              <a:rPr lang="de-AT" sz="1200" b="0" i="0" kern="1200" dirty="0">
                <a:solidFill>
                  <a:schemeClr val="tx1"/>
                </a:solidFill>
                <a:effectLst/>
                <a:latin typeface="+mn-lt"/>
                <a:ea typeface="+mn-ea"/>
                <a:cs typeface="+mn-cs"/>
              </a:rPr>
              <a:t>Immer weiter breitete sich der Krieg auf der Insel aus. </a:t>
            </a:r>
          </a:p>
          <a:p>
            <a:pPr fontAlgn="base"/>
            <a:r>
              <a:rPr lang="de-AT" sz="1200" b="0" i="0" kern="1200" dirty="0">
                <a:solidFill>
                  <a:schemeClr val="tx1"/>
                </a:solidFill>
                <a:effectLst/>
                <a:latin typeface="+mn-lt"/>
                <a:ea typeface="+mn-ea"/>
                <a:cs typeface="+mn-cs"/>
              </a:rPr>
              <a:t>Zehn Jahre dauerte es, bis Spanien die kubanischen Rebellen schließlich besiegte. </a:t>
            </a:r>
          </a:p>
          <a:p>
            <a:pPr fontAlgn="base"/>
            <a:r>
              <a:rPr lang="de-AT" sz="1200" b="0" i="0" kern="1200" dirty="0">
                <a:solidFill>
                  <a:schemeClr val="tx1"/>
                </a:solidFill>
                <a:effectLst/>
                <a:latin typeface="+mn-lt"/>
                <a:ea typeface="+mn-ea"/>
                <a:cs typeface="+mn-cs"/>
              </a:rPr>
              <a:t>Gründe waren die zahlenmäßige Überlegenheit der Spanier, aber auch interne Konflikte unter den Rebellen, Erschöpfung und Hunger.</a:t>
            </a:r>
          </a:p>
        </p:txBody>
      </p:sp>
      <p:sp>
        <p:nvSpPr>
          <p:cNvPr id="4" name="Foliennummernplatzhalter 3"/>
          <p:cNvSpPr>
            <a:spLocks noGrp="1"/>
          </p:cNvSpPr>
          <p:nvPr>
            <p:ph type="sldNum" sz="quarter" idx="10"/>
          </p:nvPr>
        </p:nvSpPr>
        <p:spPr/>
        <p:txBody>
          <a:bodyPr/>
          <a:lstStyle/>
          <a:p>
            <a:fld id="{AAF2EFBD-2F90-486F-9B6F-1DD84EFF71C7}" type="slidenum">
              <a:rPr lang="en-GB" smtClean="0"/>
              <a:t>12</a:t>
            </a:fld>
            <a:endParaRPr lang="en-GB"/>
          </a:p>
        </p:txBody>
      </p:sp>
    </p:spTree>
    <p:extLst>
      <p:ext uri="{BB962C8B-B14F-4D97-AF65-F5344CB8AC3E}">
        <p14:creationId xmlns:p14="http://schemas.microsoft.com/office/powerpoint/2010/main" val="5322149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Die Kubanische Revolution</a:t>
            </a:r>
          </a:p>
          <a:p>
            <a:r>
              <a:rPr lang="de-AT" sz="1200" b="0" i="0" kern="1200" dirty="0">
                <a:solidFill>
                  <a:schemeClr val="tx1"/>
                </a:solidFill>
                <a:effectLst/>
                <a:latin typeface="+mn-lt"/>
                <a:ea typeface="+mn-ea"/>
                <a:cs typeface="+mn-cs"/>
              </a:rPr>
              <a:t>Am 26. Juli 1953 verübte eine Guerillatruppe unter der Führung von Fidel</a:t>
            </a:r>
            <a:r>
              <a:rPr lang="de-AT" sz="1200" b="0" i="0" kern="1200" baseline="0" dirty="0">
                <a:solidFill>
                  <a:schemeClr val="tx1"/>
                </a:solidFill>
                <a:effectLst/>
                <a:latin typeface="+mn-lt"/>
                <a:ea typeface="+mn-ea"/>
                <a:cs typeface="+mn-cs"/>
              </a:rPr>
              <a:t> Castro </a:t>
            </a:r>
            <a:r>
              <a:rPr lang="de-AT" sz="1200" b="0" i="0" kern="1200" dirty="0">
                <a:solidFill>
                  <a:schemeClr val="tx1"/>
                </a:solidFill>
                <a:effectLst/>
                <a:latin typeface="+mn-lt"/>
                <a:ea typeface="+mn-ea"/>
                <a:cs typeface="+mn-cs"/>
              </a:rPr>
              <a:t>einen Angriff auf eine Kaserne, der allerdings fehlschlug.</a:t>
            </a:r>
          </a:p>
          <a:p>
            <a:r>
              <a:rPr lang="de-AT" sz="1200" b="0" i="0" kern="1200" dirty="0">
                <a:solidFill>
                  <a:schemeClr val="tx1"/>
                </a:solidFill>
                <a:effectLst/>
                <a:latin typeface="+mn-lt"/>
                <a:ea typeface="+mn-ea"/>
                <a:cs typeface="+mn-cs"/>
              </a:rPr>
              <a:t>Dies war der Beginn der Revolution.</a:t>
            </a:r>
          </a:p>
          <a:p>
            <a:r>
              <a:rPr lang="de-AT" sz="1200" b="0" i="0" kern="1200" dirty="0">
                <a:solidFill>
                  <a:schemeClr val="tx1"/>
                </a:solidFill>
                <a:effectLst/>
                <a:latin typeface="+mn-lt"/>
                <a:ea typeface="+mn-ea"/>
                <a:cs typeface="+mn-cs"/>
              </a:rPr>
              <a:t>Die erklärten Ziele der Bewegung waren Sozialreformen, Demokratie und die Wiederherstellung der Verfassung von 1940. </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Am 1. Januar 1959 floh Fulgencio Batista der damalige Präsident ins Exil, woraufhin Castros Revolutionäre die Herrschaft übernahmen. </a:t>
            </a:r>
          </a:p>
          <a:p>
            <a:r>
              <a:rPr lang="de-AT" sz="1200" b="0" i="0" kern="1200" dirty="0">
                <a:solidFill>
                  <a:schemeClr val="tx1"/>
                </a:solidFill>
                <a:effectLst/>
                <a:latin typeface="+mn-lt"/>
                <a:ea typeface="+mn-ea"/>
                <a:cs typeface="+mn-cs"/>
              </a:rPr>
              <a:t>Fidel Castro übernahm am 13. Februar das Amt des Ministerpräsidenten. </a:t>
            </a:r>
          </a:p>
          <a:p>
            <a:r>
              <a:rPr lang="de-AT" sz="1200" b="0" i="0" kern="1200" dirty="0">
                <a:solidFill>
                  <a:schemeClr val="tx1"/>
                </a:solidFill>
                <a:effectLst/>
                <a:latin typeface="+mn-lt"/>
                <a:ea typeface="+mn-ea"/>
                <a:cs typeface="+mn-cs"/>
              </a:rPr>
              <a:t>Kubas Kommunisten standen der revolutionären Bewegung lange Zeit sehr skeptisch gegenüber und verurteilten sie als „kleinbürgerlichen Terrorismus“.</a:t>
            </a:r>
          </a:p>
          <a:p>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13</a:t>
            </a:fld>
            <a:endParaRPr lang="en-GB"/>
          </a:p>
        </p:txBody>
      </p:sp>
    </p:spTree>
    <p:extLst>
      <p:ext uri="{BB962C8B-B14F-4D97-AF65-F5344CB8AC3E}">
        <p14:creationId xmlns:p14="http://schemas.microsoft.com/office/powerpoint/2010/main" val="1447247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Kuba-Krise</a:t>
            </a:r>
            <a:endParaRPr lang="de-AT" sz="1200" b="0" i="0" kern="1200" dirty="0">
              <a:solidFill>
                <a:schemeClr val="tx1"/>
              </a:solidFill>
              <a:effectLst/>
              <a:latin typeface="+mn-lt"/>
              <a:ea typeface="+mn-ea"/>
              <a:cs typeface="+mn-cs"/>
            </a:endParaRPr>
          </a:p>
          <a:p>
            <a:pPr fontAlgn="base"/>
            <a:r>
              <a:rPr lang="de-AT" sz="1200" kern="1200" dirty="0">
                <a:solidFill>
                  <a:schemeClr val="tx1"/>
                </a:solidFill>
                <a:effectLst/>
                <a:latin typeface="+mn-lt"/>
                <a:ea typeface="+mn-ea"/>
                <a:cs typeface="+mn-cs"/>
              </a:rPr>
              <a:t>Die Kuba-Krise war ein Konflikt zwischen den USA und der Sowjetunion im Rahmen des Kalten Krieges, der im Oktober 1962 stattfand.</a:t>
            </a:r>
          </a:p>
          <a:p>
            <a:pPr fontAlgn="base"/>
            <a:r>
              <a:rPr lang="de-AT" sz="1200" b="0" i="0" kern="1200" dirty="0">
                <a:solidFill>
                  <a:schemeClr val="tx1"/>
                </a:solidFill>
                <a:effectLst/>
                <a:latin typeface="+mn-lt"/>
                <a:ea typeface="+mn-ea"/>
                <a:cs typeface="+mn-cs"/>
              </a:rPr>
              <a:t>Die eigentliche Krise dauerte 13 Tage an.</a:t>
            </a:r>
          </a:p>
          <a:p>
            <a:pPr fontAlgn="base"/>
            <a:r>
              <a:rPr lang="de-AT" sz="1200" b="0" i="0" kern="1200" dirty="0">
                <a:solidFill>
                  <a:schemeClr val="tx1"/>
                </a:solidFill>
                <a:effectLst/>
                <a:latin typeface="+mn-lt"/>
                <a:ea typeface="+mn-ea"/>
                <a:cs typeface="+mn-cs"/>
              </a:rPr>
              <a:t>Die Sowjetunion stationierte Mittelstreckenraketen auf Kuba, die eine ernste Bedrohung für die USA darstellten. </a:t>
            </a:r>
          </a:p>
          <a:p>
            <a:pPr fontAlgn="base"/>
            <a:r>
              <a:rPr lang="de-AT" sz="1200" b="0" i="0" kern="1200" dirty="0">
                <a:solidFill>
                  <a:schemeClr val="tx1"/>
                </a:solidFill>
                <a:effectLst/>
                <a:latin typeface="+mn-lt"/>
                <a:ea typeface="+mn-ea"/>
                <a:cs typeface="+mn-cs"/>
              </a:rPr>
              <a:t>Innerhalb von 12 Tagen gelang es durch Verhandlungen, den Konflikt beizulegen, indem die Sowjetunion die Raketen wieder abzog und die US-Regierung ein </a:t>
            </a:r>
            <a:r>
              <a:rPr lang="de-AT" sz="1200" b="0" i="0" kern="1200" dirty="0" err="1">
                <a:solidFill>
                  <a:schemeClr val="tx1"/>
                </a:solidFill>
                <a:effectLst/>
                <a:latin typeface="+mn-lt"/>
                <a:ea typeface="+mn-ea"/>
                <a:cs typeface="+mn-cs"/>
              </a:rPr>
              <a:t>Nichtangriffversprechen</a:t>
            </a:r>
            <a:r>
              <a:rPr lang="de-AT" sz="1200" b="0" i="0" kern="1200" dirty="0">
                <a:solidFill>
                  <a:schemeClr val="tx1"/>
                </a:solidFill>
                <a:effectLst/>
                <a:latin typeface="+mn-lt"/>
                <a:ea typeface="+mn-ea"/>
                <a:cs typeface="+mn-cs"/>
              </a:rPr>
              <a:t> für Kuba gab und eigene Raketen aus der Türkei abzog. </a:t>
            </a:r>
          </a:p>
          <a:p>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14</a:t>
            </a:fld>
            <a:endParaRPr lang="en-GB"/>
          </a:p>
        </p:txBody>
      </p:sp>
    </p:spTree>
    <p:extLst>
      <p:ext uri="{BB962C8B-B14F-4D97-AF65-F5344CB8AC3E}">
        <p14:creationId xmlns:p14="http://schemas.microsoft.com/office/powerpoint/2010/main" val="4987300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b="1" dirty="0"/>
              <a:t>Fidel Castro</a:t>
            </a:r>
          </a:p>
          <a:p>
            <a:r>
              <a:rPr lang="de-AT" dirty="0"/>
              <a:t>Da</a:t>
            </a:r>
            <a:r>
              <a:rPr lang="de-AT" baseline="0" dirty="0"/>
              <a:t> wir letztes Schuljahr schon ein Referat über Fidel Castro gehört haben, möchte ich über diese für Kuba sehr wichtige Persönlichkeit eher wenig sagen.</a:t>
            </a:r>
          </a:p>
          <a:p>
            <a:r>
              <a:rPr lang="de-AT" sz="1200" b="0" i="0" kern="1200" dirty="0">
                <a:solidFill>
                  <a:schemeClr val="tx1"/>
                </a:solidFill>
                <a:effectLst/>
                <a:latin typeface="+mn-lt"/>
                <a:ea typeface="+mn-ea"/>
                <a:cs typeface="+mn-cs"/>
              </a:rPr>
              <a:t>Fidel Castro war ein </a:t>
            </a:r>
            <a:r>
              <a:rPr lang="de-AT" sz="1200" b="0" i="0" u="none" strike="noStrike" kern="1200" dirty="0">
                <a:solidFill>
                  <a:schemeClr val="tx1"/>
                </a:solidFill>
                <a:effectLst/>
                <a:latin typeface="+mn-lt"/>
                <a:ea typeface="+mn-ea"/>
                <a:cs typeface="+mn-cs"/>
              </a:rPr>
              <a:t>kubanischer</a:t>
            </a:r>
            <a:r>
              <a:rPr lang="de-AT" sz="1200" b="0" i="0" u="none" strike="noStrike" kern="1200" baseline="0" dirty="0">
                <a:solidFill>
                  <a:schemeClr val="tx1"/>
                </a:solidFill>
                <a:effectLst/>
                <a:latin typeface="+mn-lt"/>
                <a:ea typeface="+mn-ea"/>
                <a:cs typeface="+mn-cs"/>
              </a:rPr>
              <a:t> Revolutionär</a:t>
            </a:r>
            <a:r>
              <a:rPr lang="de-AT" sz="1200" b="0" i="0" kern="1200" dirty="0">
                <a:solidFill>
                  <a:schemeClr val="tx1"/>
                </a:solidFill>
                <a:effectLst/>
                <a:latin typeface="+mn-lt"/>
                <a:ea typeface="+mn-ea"/>
                <a:cs typeface="+mn-cs"/>
              </a:rPr>
              <a:t> und </a:t>
            </a:r>
            <a:r>
              <a:rPr lang="de-AT" sz="1200" b="0" i="0" u="none" strike="noStrike" kern="1200" dirty="0">
                <a:solidFill>
                  <a:schemeClr val="tx1"/>
                </a:solidFill>
                <a:effectLst/>
                <a:latin typeface="+mn-lt"/>
                <a:ea typeface="+mn-ea"/>
                <a:cs typeface="+mn-cs"/>
              </a:rPr>
              <a:t>Politiker</a:t>
            </a:r>
            <a:r>
              <a:rPr lang="de-AT" sz="1200" b="0" i="0" kern="1200" dirty="0">
                <a:solidFill>
                  <a:schemeClr val="tx1"/>
                </a:solidFill>
                <a:effectLst/>
                <a:latin typeface="+mn-lt"/>
                <a:ea typeface="+mn-ea"/>
                <a:cs typeface="+mn-cs"/>
              </a:rPr>
              <a:t>. </a:t>
            </a:r>
          </a:p>
          <a:p>
            <a:r>
              <a:rPr lang="de-AT" sz="1200" b="0" i="0" kern="1200" dirty="0">
                <a:solidFill>
                  <a:schemeClr val="tx1"/>
                </a:solidFill>
                <a:effectLst/>
                <a:latin typeface="+mn-lt"/>
                <a:ea typeface="+mn-ea"/>
                <a:cs typeface="+mn-cs"/>
              </a:rPr>
              <a:t>Er war unter anderem Regierungschef, Staatspräsident und Vorsitzender der Kommunistischen</a:t>
            </a:r>
            <a:r>
              <a:rPr lang="de-AT" sz="1200" b="0" i="0" kern="1200" baseline="0" dirty="0">
                <a:solidFill>
                  <a:schemeClr val="tx1"/>
                </a:solidFill>
                <a:effectLst/>
                <a:latin typeface="+mn-lt"/>
                <a:ea typeface="+mn-ea"/>
                <a:cs typeface="+mn-cs"/>
              </a:rPr>
              <a:t> Partei Kubas</a:t>
            </a:r>
            <a:r>
              <a:rPr lang="de-AT" sz="1200" b="0" i="0" kern="1200" dirty="0">
                <a:solidFill>
                  <a:schemeClr val="tx1"/>
                </a:solidFill>
                <a:effectLst/>
                <a:latin typeface="+mn-lt"/>
                <a:ea typeface="+mn-ea"/>
                <a:cs typeface="+mn-cs"/>
              </a:rPr>
              <a:t>.</a:t>
            </a:r>
          </a:p>
          <a:p>
            <a:r>
              <a:rPr lang="de-AT" sz="1200" b="0" i="0" kern="1200" dirty="0">
                <a:solidFill>
                  <a:schemeClr val="tx1"/>
                </a:solidFill>
                <a:effectLst/>
                <a:latin typeface="+mn-lt"/>
                <a:ea typeface="+mn-ea"/>
                <a:cs typeface="+mn-cs"/>
              </a:rPr>
              <a:t>Castro war die treibende Kraft der </a:t>
            </a:r>
            <a:r>
              <a:rPr lang="de-AT" sz="1200" b="0" i="0" u="none" strike="noStrike" kern="1200" dirty="0">
                <a:solidFill>
                  <a:schemeClr val="tx1"/>
                </a:solidFill>
                <a:effectLst/>
                <a:latin typeface="+mn-lt"/>
                <a:ea typeface="+mn-ea"/>
                <a:cs typeface="+mn-cs"/>
              </a:rPr>
              <a:t>kubanischen Revolution</a:t>
            </a:r>
            <a:r>
              <a:rPr lang="de-AT" sz="1200" b="0" i="0" kern="1200" dirty="0">
                <a:solidFill>
                  <a:schemeClr val="tx1"/>
                </a:solidFill>
                <a:effectLst/>
                <a:latin typeface="+mn-lt"/>
                <a:ea typeface="+mn-ea"/>
                <a:cs typeface="+mn-cs"/>
              </a:rPr>
              <a:t>, die 1959 zum Sturz des Diktators Fulgencio Batista führte. </a:t>
            </a:r>
          </a:p>
          <a:p>
            <a:r>
              <a:rPr lang="de-AT" sz="1200" b="0" i="0" kern="1200" dirty="0">
                <a:solidFill>
                  <a:schemeClr val="tx1"/>
                </a:solidFill>
                <a:effectLst/>
                <a:latin typeface="+mn-lt"/>
                <a:ea typeface="+mn-ea"/>
                <a:cs typeface="+mn-cs"/>
              </a:rPr>
              <a:t>Er setzte anschließend ein Einparteiensystem in Kuba um und wurde zum alleinigen Diktator des Landes. </a:t>
            </a:r>
          </a:p>
          <a:p>
            <a:r>
              <a:rPr lang="de-AT" sz="1200" b="0" i="0" kern="1200" dirty="0">
                <a:solidFill>
                  <a:schemeClr val="tx1"/>
                </a:solidFill>
                <a:effectLst/>
                <a:latin typeface="+mn-lt"/>
                <a:ea typeface="+mn-ea"/>
                <a:cs typeface="+mn-cs"/>
              </a:rPr>
              <a:t>Diverse </a:t>
            </a:r>
            <a:r>
              <a:rPr lang="de-AT" sz="1200" b="0" i="0" u="none" strike="noStrike" kern="1200" dirty="0">
                <a:solidFill>
                  <a:schemeClr val="tx1"/>
                </a:solidFill>
                <a:effectLst/>
                <a:latin typeface="+mn-lt"/>
                <a:ea typeface="+mn-ea"/>
                <a:cs typeface="+mn-cs"/>
              </a:rPr>
              <a:t>Menschenrechtsverletzungen</a:t>
            </a:r>
            <a:r>
              <a:rPr lang="de-AT" sz="1200" b="0" i="0" kern="1200" dirty="0">
                <a:solidFill>
                  <a:schemeClr val="tx1"/>
                </a:solidFill>
                <a:effectLst/>
                <a:latin typeface="+mn-lt"/>
                <a:ea typeface="+mn-ea"/>
                <a:cs typeface="+mn-cs"/>
              </a:rPr>
              <a:t> wurden unter seiner Führung begangen.</a:t>
            </a:r>
          </a:p>
          <a:p>
            <a:endParaRPr lang="de-AT" baseline="0" dirty="0"/>
          </a:p>
          <a:p>
            <a:r>
              <a:rPr lang="de-AT" dirty="0"/>
              <a:t>Fidel</a:t>
            </a:r>
            <a:r>
              <a:rPr lang="de-AT" baseline="0" dirty="0"/>
              <a:t> Castro ist am 25.November 2016 verstorben.</a:t>
            </a:r>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15</a:t>
            </a:fld>
            <a:endParaRPr lang="en-GB"/>
          </a:p>
        </p:txBody>
      </p:sp>
    </p:spTree>
    <p:extLst>
      <p:ext uri="{BB962C8B-B14F-4D97-AF65-F5344CB8AC3E}">
        <p14:creationId xmlns:p14="http://schemas.microsoft.com/office/powerpoint/2010/main" val="20537991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b="1" dirty="0"/>
              <a:t>Heute</a:t>
            </a:r>
          </a:p>
          <a:p>
            <a:r>
              <a:rPr lang="de-AT" dirty="0"/>
              <a:t>Jetzt möchte ich noch über die aktuelle Lage des Landes in</a:t>
            </a:r>
            <a:r>
              <a:rPr lang="de-AT" baseline="0" dirty="0"/>
              <a:t> Sachen Bevölkerung, Politik, </a:t>
            </a:r>
            <a:r>
              <a:rPr lang="de-AT" baseline="0" dirty="0" err="1"/>
              <a:t>Menschenrechtssituration</a:t>
            </a:r>
            <a:r>
              <a:rPr lang="de-AT" baseline="0" dirty="0"/>
              <a:t>, Bildung und Gesundheitswesen sprechen.</a:t>
            </a:r>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16</a:t>
            </a:fld>
            <a:endParaRPr lang="en-GB"/>
          </a:p>
        </p:txBody>
      </p:sp>
    </p:spTree>
    <p:extLst>
      <p:ext uri="{BB962C8B-B14F-4D97-AF65-F5344CB8AC3E}">
        <p14:creationId xmlns:p14="http://schemas.microsoft.com/office/powerpoint/2010/main" val="31806104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Bevölkerung</a:t>
            </a:r>
          </a:p>
          <a:p>
            <a:r>
              <a:rPr lang="de-AT" sz="1200" b="0" i="0" kern="1200" dirty="0">
                <a:solidFill>
                  <a:schemeClr val="tx1"/>
                </a:solidFill>
                <a:effectLst/>
                <a:latin typeface="+mn-lt"/>
                <a:ea typeface="+mn-ea"/>
                <a:cs typeface="+mn-cs"/>
              </a:rPr>
              <a:t>Die kubanische Gesellschaft ist, durch die geschichtliche Entwicklung, ein echte Mischung unterschiedlicher ethnischen Gruppen, die friedlich miteinander leben.</a:t>
            </a:r>
            <a:br>
              <a:rPr lang="de-AT" sz="1200" b="0" i="0" kern="1200" dirty="0">
                <a:solidFill>
                  <a:schemeClr val="tx1"/>
                </a:solidFill>
                <a:effectLst/>
                <a:latin typeface="+mn-lt"/>
                <a:ea typeface="+mn-ea"/>
                <a:cs typeface="+mn-cs"/>
              </a:rPr>
            </a:br>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12% der Bevölkerung auf Kuba sind dunkelhäutig. </a:t>
            </a:r>
          </a:p>
          <a:p>
            <a:r>
              <a:rPr lang="de-AT" sz="1200" b="0" i="0" kern="1200" dirty="0">
                <a:solidFill>
                  <a:schemeClr val="tx1"/>
                </a:solidFill>
                <a:effectLst/>
                <a:latin typeface="+mn-lt"/>
                <a:ea typeface="+mn-ea"/>
                <a:cs typeface="+mn-cs"/>
              </a:rPr>
              <a:t>Die meisten Einwohner stammen von den verschleppten afrikanischen Sklaven ab.</a:t>
            </a:r>
          </a:p>
          <a:p>
            <a:r>
              <a:rPr lang="de-AT" sz="1200" b="0" i="0" kern="1200" dirty="0">
                <a:solidFill>
                  <a:schemeClr val="tx1"/>
                </a:solidFill>
                <a:effectLst/>
                <a:latin typeface="+mn-lt"/>
                <a:ea typeface="+mn-ea"/>
                <a:cs typeface="+mn-cs"/>
              </a:rPr>
              <a:t>Die Nachkommen spanischer Einwanderer sind etwa 70% der Bevölkerung. </a:t>
            </a:r>
          </a:p>
          <a:p>
            <a:r>
              <a:rPr lang="de-AT" sz="1200" b="0" i="0" kern="1200" dirty="0">
                <a:solidFill>
                  <a:schemeClr val="tx1"/>
                </a:solidFill>
                <a:effectLst/>
                <a:latin typeface="+mn-lt"/>
                <a:ea typeface="+mn-ea"/>
                <a:cs typeface="+mn-cs"/>
              </a:rPr>
              <a:t>Die restlichen 18% der Kubaner werden von Mulatten und einem kleinen Teil Asiaten gestellt.</a:t>
            </a:r>
          </a:p>
          <a:p>
            <a:r>
              <a:rPr lang="de-AT" sz="1200" b="0" i="0" kern="1200" dirty="0">
                <a:solidFill>
                  <a:schemeClr val="tx1"/>
                </a:solidFill>
                <a:effectLst/>
                <a:latin typeface="+mn-lt"/>
                <a:ea typeface="+mn-ea"/>
                <a:cs typeface="+mn-cs"/>
              </a:rPr>
              <a:t>Somit sind etwa 30 % der Menschen auf Cuba farbig. </a:t>
            </a:r>
            <a:br>
              <a:rPr lang="de-AT" sz="1200" b="0" i="0" kern="1200" dirty="0">
                <a:solidFill>
                  <a:schemeClr val="tx1"/>
                </a:solidFill>
                <a:effectLst/>
                <a:latin typeface="+mn-lt"/>
                <a:ea typeface="+mn-ea"/>
                <a:cs typeface="+mn-cs"/>
              </a:rPr>
            </a:br>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17</a:t>
            </a:fld>
            <a:endParaRPr lang="en-GB"/>
          </a:p>
        </p:txBody>
      </p:sp>
    </p:spTree>
    <p:extLst>
      <p:ext uri="{BB962C8B-B14F-4D97-AF65-F5344CB8AC3E}">
        <p14:creationId xmlns:p14="http://schemas.microsoft.com/office/powerpoint/2010/main" val="3752055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u="none" strike="noStrike" kern="1200" dirty="0">
                <a:solidFill>
                  <a:schemeClr val="tx1"/>
                </a:solidFill>
                <a:effectLst/>
                <a:latin typeface="+mn-lt"/>
                <a:ea typeface="+mn-ea"/>
                <a:cs typeface="+mn-cs"/>
              </a:rPr>
              <a:t>Politik</a:t>
            </a:r>
          </a:p>
          <a:p>
            <a:r>
              <a:rPr lang="de-AT" sz="1200" b="0" i="0" u="none" strike="noStrike" kern="1200" dirty="0">
                <a:solidFill>
                  <a:schemeClr val="tx1"/>
                </a:solidFill>
                <a:effectLst/>
                <a:latin typeface="+mn-lt"/>
                <a:ea typeface="+mn-ea"/>
                <a:cs typeface="+mn-cs"/>
              </a:rPr>
              <a:t>Gewaltenteilung </a:t>
            </a:r>
            <a:r>
              <a:rPr lang="de-AT" sz="1200" b="0" i="0" kern="1200" dirty="0">
                <a:solidFill>
                  <a:schemeClr val="tx1"/>
                </a:solidFill>
                <a:effectLst/>
                <a:latin typeface="+mn-lt"/>
                <a:ea typeface="+mn-ea"/>
                <a:cs typeface="+mn-cs"/>
              </a:rPr>
              <a:t>existiert in Kuba faktisch nicht. </a:t>
            </a:r>
          </a:p>
          <a:p>
            <a:r>
              <a:rPr lang="de-AT" sz="1200" b="0" i="0" kern="1200" dirty="0">
                <a:solidFill>
                  <a:schemeClr val="tx1"/>
                </a:solidFill>
                <a:effectLst/>
                <a:latin typeface="+mn-lt"/>
                <a:ea typeface="+mn-ea"/>
                <a:cs typeface="+mn-cs"/>
              </a:rPr>
              <a:t>Gemäß der Ideologie der herrschenden </a:t>
            </a:r>
            <a:r>
              <a:rPr lang="de-AT" sz="1200" b="0" i="0" u="none" strike="noStrike" kern="1200" dirty="0">
                <a:solidFill>
                  <a:schemeClr val="tx1"/>
                </a:solidFill>
                <a:effectLst/>
                <a:latin typeface="+mn-lt"/>
                <a:ea typeface="+mn-ea"/>
                <a:cs typeface="+mn-cs"/>
              </a:rPr>
              <a:t>Kommunistischen Partei Kubas</a:t>
            </a:r>
            <a:r>
              <a:rPr lang="de-AT" sz="1200" b="0" i="0" kern="1200" dirty="0">
                <a:solidFill>
                  <a:schemeClr val="tx1"/>
                </a:solidFill>
                <a:effectLst/>
                <a:latin typeface="+mn-lt"/>
                <a:ea typeface="+mn-ea"/>
                <a:cs typeface="+mn-cs"/>
              </a:rPr>
              <a:t> handelt es sich um deren positiv besetzte Ausprägung einer </a:t>
            </a:r>
            <a:r>
              <a:rPr lang="de-AT" sz="1200" b="0" i="0" u="none" strike="noStrike" kern="1200" dirty="0">
                <a:solidFill>
                  <a:schemeClr val="tx1"/>
                </a:solidFill>
                <a:effectLst/>
                <a:latin typeface="+mn-lt"/>
                <a:ea typeface="+mn-ea"/>
                <a:cs typeface="+mn-cs"/>
              </a:rPr>
              <a:t>Diktatur.</a:t>
            </a:r>
            <a:r>
              <a:rPr lang="de-AT" sz="1200" b="0" i="0" u="none" strike="noStrike" kern="1200" baseline="0" dirty="0">
                <a:solidFill>
                  <a:schemeClr val="tx1"/>
                </a:solidFill>
                <a:effectLst/>
                <a:latin typeface="+mn-lt"/>
                <a:ea typeface="+mn-ea"/>
                <a:cs typeface="+mn-cs"/>
              </a:rPr>
              <a:t> </a:t>
            </a:r>
          </a:p>
          <a:p>
            <a:r>
              <a:rPr lang="de-AT" sz="1200" b="0" i="0" kern="1200" dirty="0">
                <a:solidFill>
                  <a:schemeClr val="tx1"/>
                </a:solidFill>
                <a:effectLst/>
                <a:latin typeface="+mn-lt"/>
                <a:ea typeface="+mn-ea"/>
                <a:cs typeface="+mn-cs"/>
              </a:rPr>
              <a:t>Da der Bevölkerung keine Auswahlmöglichkeiten über eventuelle politische Alternativen zur Verfügung stehen, kann über die Zustimmungsrate nur spekuliert werden.</a:t>
            </a:r>
          </a:p>
          <a:p>
            <a:r>
              <a:rPr lang="de-AT" sz="1200" b="0" i="0" u="none" kern="1200" dirty="0">
                <a:solidFill>
                  <a:schemeClr val="tx1"/>
                </a:solidFill>
                <a:effectLst/>
                <a:latin typeface="+mn-lt"/>
                <a:ea typeface="+mn-ea"/>
                <a:cs typeface="+mn-cs"/>
              </a:rPr>
              <a:t>Der</a:t>
            </a:r>
            <a:r>
              <a:rPr lang="de-AT" sz="1200" b="0" i="0" u="none" kern="1200" baseline="0" dirty="0">
                <a:solidFill>
                  <a:schemeClr val="tx1"/>
                </a:solidFill>
                <a:effectLst/>
                <a:latin typeface="+mn-lt"/>
                <a:ea typeface="+mn-ea"/>
                <a:cs typeface="+mn-cs"/>
              </a:rPr>
              <a:t> derzeitige Präsident ist </a:t>
            </a:r>
            <a:r>
              <a:rPr lang="de-AT" sz="1200" b="0" i="0" kern="1200" dirty="0">
                <a:solidFill>
                  <a:schemeClr val="tx1"/>
                </a:solidFill>
                <a:effectLst/>
                <a:latin typeface="+mn-lt"/>
                <a:ea typeface="+mn-ea"/>
                <a:cs typeface="+mn-cs"/>
              </a:rPr>
              <a:t>Raúl Castro.</a:t>
            </a:r>
            <a:endParaRPr lang="de-AT" b="0" u="none" dirty="0">
              <a:solidFill>
                <a:schemeClr val="tx1"/>
              </a:solidFill>
            </a:endParaRPr>
          </a:p>
        </p:txBody>
      </p:sp>
      <p:sp>
        <p:nvSpPr>
          <p:cNvPr id="4" name="Foliennummernplatzhalter 3"/>
          <p:cNvSpPr>
            <a:spLocks noGrp="1"/>
          </p:cNvSpPr>
          <p:nvPr>
            <p:ph type="sldNum" sz="quarter" idx="10"/>
          </p:nvPr>
        </p:nvSpPr>
        <p:spPr/>
        <p:txBody>
          <a:bodyPr/>
          <a:lstStyle/>
          <a:p>
            <a:fld id="{AAF2EFBD-2F90-486F-9B6F-1DD84EFF71C7}" type="slidenum">
              <a:rPr lang="en-GB" smtClean="0"/>
              <a:t>19</a:t>
            </a:fld>
            <a:endParaRPr lang="en-GB"/>
          </a:p>
        </p:txBody>
      </p:sp>
    </p:spTree>
    <p:extLst>
      <p:ext uri="{BB962C8B-B14F-4D97-AF65-F5344CB8AC3E}">
        <p14:creationId xmlns:p14="http://schemas.microsoft.com/office/powerpoint/2010/main" val="35178397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b="1" dirty="0"/>
              <a:t>Menschenrechtssituation</a:t>
            </a:r>
          </a:p>
          <a:p>
            <a:r>
              <a:rPr lang="de-AT" sz="1200" b="0" i="0" kern="1200" dirty="0">
                <a:solidFill>
                  <a:schemeClr val="tx1"/>
                </a:solidFill>
                <a:effectLst/>
                <a:latin typeface="+mn-lt"/>
                <a:ea typeface="+mn-ea"/>
                <a:cs typeface="+mn-cs"/>
              </a:rPr>
              <a:t>Zahlreiche grundlegende </a:t>
            </a:r>
            <a:r>
              <a:rPr lang="de-AT" sz="1200" b="0" i="0" u="none" strike="noStrike" kern="1200" dirty="0">
                <a:solidFill>
                  <a:schemeClr val="tx1"/>
                </a:solidFill>
                <a:effectLst/>
                <a:latin typeface="+mn-lt"/>
                <a:ea typeface="+mn-ea"/>
                <a:cs typeface="+mn-cs"/>
              </a:rPr>
              <a:t>Menschenrechte </a:t>
            </a:r>
            <a:r>
              <a:rPr lang="de-AT" sz="1200" b="0" i="0" kern="1200" dirty="0">
                <a:solidFill>
                  <a:schemeClr val="tx1"/>
                </a:solidFill>
                <a:effectLst/>
                <a:latin typeface="+mn-lt"/>
                <a:ea typeface="+mn-ea"/>
                <a:cs typeface="+mn-cs"/>
              </a:rPr>
              <a:t>gemäß der </a:t>
            </a:r>
            <a:r>
              <a:rPr lang="de-AT" sz="1200" b="0" i="0" u="none" strike="noStrike" kern="1200" dirty="0">
                <a:solidFill>
                  <a:schemeClr val="tx1"/>
                </a:solidFill>
                <a:effectLst/>
                <a:latin typeface="+mn-lt"/>
                <a:ea typeface="+mn-ea"/>
                <a:cs typeface="+mn-cs"/>
              </a:rPr>
              <a:t>Allgemeinen Erklärung für Menschenrechte</a:t>
            </a:r>
            <a:r>
              <a:rPr lang="de-AT" sz="1200" b="0" i="0" kern="1200" dirty="0">
                <a:solidFill>
                  <a:schemeClr val="tx1"/>
                </a:solidFill>
                <a:effectLst/>
                <a:latin typeface="+mn-lt"/>
                <a:ea typeface="+mn-ea"/>
                <a:cs typeface="+mn-cs"/>
              </a:rPr>
              <a:t> werden von der </a:t>
            </a:r>
            <a:r>
              <a:rPr lang="de-AT" sz="1200" b="0" i="0" u="none" strike="noStrike" kern="1200" dirty="0">
                <a:solidFill>
                  <a:schemeClr val="tx1"/>
                </a:solidFill>
                <a:effectLst/>
                <a:latin typeface="+mn-lt"/>
                <a:ea typeface="+mn-ea"/>
                <a:cs typeface="+mn-cs"/>
              </a:rPr>
              <a:t>kubanischen</a:t>
            </a:r>
            <a:r>
              <a:rPr lang="de-AT" sz="1200" b="0" i="0" kern="1200" dirty="0">
                <a:solidFill>
                  <a:schemeClr val="tx1"/>
                </a:solidFill>
                <a:effectLst/>
                <a:latin typeface="+mn-lt"/>
                <a:ea typeface="+mn-ea"/>
                <a:cs typeface="+mn-cs"/>
              </a:rPr>
              <a:t> Regierung regelmäßig missachtet.</a:t>
            </a:r>
            <a:endParaRPr lang="de-AT" sz="1200" b="0" i="0" u="none" strike="noStrike" kern="1200" baseline="30000" dirty="0">
              <a:solidFill>
                <a:schemeClr val="tx1"/>
              </a:solidFill>
              <a:effectLst/>
              <a:latin typeface="+mn-lt"/>
              <a:ea typeface="+mn-ea"/>
              <a:cs typeface="+mn-cs"/>
            </a:endParaRPr>
          </a:p>
          <a:p>
            <a:endParaRPr lang="de-AT" b="1" dirty="0"/>
          </a:p>
          <a:p>
            <a:r>
              <a:rPr lang="de-AT" sz="1200" b="0" i="0" kern="1200" dirty="0">
                <a:solidFill>
                  <a:schemeClr val="tx1"/>
                </a:solidFill>
                <a:effectLst/>
                <a:latin typeface="+mn-lt"/>
                <a:ea typeface="+mn-ea"/>
                <a:cs typeface="+mn-cs"/>
              </a:rPr>
              <a:t>Freiheitsrechte wie:</a:t>
            </a:r>
          </a:p>
          <a:p>
            <a:r>
              <a:rPr lang="de-AT" sz="1200" b="0" i="0" kern="1200" dirty="0">
                <a:solidFill>
                  <a:schemeClr val="tx1"/>
                </a:solidFill>
                <a:effectLst/>
                <a:latin typeface="+mn-lt"/>
                <a:ea typeface="+mn-ea"/>
                <a:cs typeface="+mn-cs"/>
              </a:rPr>
              <a:t>Meinungsfreiheit</a:t>
            </a:r>
          </a:p>
          <a:p>
            <a:r>
              <a:rPr lang="de-AT" sz="1200" b="0" i="0" kern="1200" dirty="0">
                <a:solidFill>
                  <a:schemeClr val="tx1"/>
                </a:solidFill>
                <a:effectLst/>
                <a:latin typeface="+mn-lt"/>
                <a:ea typeface="+mn-ea"/>
                <a:cs typeface="+mn-cs"/>
              </a:rPr>
              <a:t>Versammlungsfreiheit</a:t>
            </a:r>
          </a:p>
          <a:p>
            <a:r>
              <a:rPr lang="de-AT" sz="1200" b="0" i="0" kern="1200" dirty="0">
                <a:solidFill>
                  <a:schemeClr val="tx1"/>
                </a:solidFill>
                <a:effectLst/>
                <a:latin typeface="+mn-lt"/>
                <a:ea typeface="+mn-ea"/>
                <a:cs typeface="+mn-cs"/>
              </a:rPr>
              <a:t>Informationsfreiheit</a:t>
            </a:r>
          </a:p>
          <a:p>
            <a:r>
              <a:rPr lang="de-AT" sz="1200" b="0" i="0" kern="1200" dirty="0">
                <a:solidFill>
                  <a:schemeClr val="tx1"/>
                </a:solidFill>
                <a:effectLst/>
                <a:latin typeface="+mn-lt"/>
                <a:ea typeface="+mn-ea"/>
                <a:cs typeface="+mn-cs"/>
              </a:rPr>
              <a:t>Reisefreiheit</a:t>
            </a:r>
          </a:p>
          <a:p>
            <a:r>
              <a:rPr lang="de-AT" sz="1200" b="0" i="0" kern="1200" dirty="0">
                <a:solidFill>
                  <a:schemeClr val="tx1"/>
                </a:solidFill>
                <a:effectLst/>
                <a:latin typeface="+mn-lt"/>
                <a:ea typeface="+mn-ea"/>
                <a:cs typeface="+mn-cs"/>
              </a:rPr>
              <a:t>sind stark eingeschränkt. </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Die kubanische Regierung besitzt ein staatliches Medienmonopol, was sicherstellt, dass freie Meinungsäußerung nahezu nicht möglich ist. </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Der Zugang zum Internet ist stark eingeschränkt und wird massiv zensiert. </a:t>
            </a:r>
          </a:p>
          <a:p>
            <a:r>
              <a:rPr lang="de-AT" sz="1200" b="0" i="0" kern="1200" dirty="0">
                <a:solidFill>
                  <a:schemeClr val="tx1"/>
                </a:solidFill>
                <a:effectLst/>
                <a:latin typeface="+mn-lt"/>
                <a:ea typeface="+mn-ea"/>
                <a:cs typeface="+mn-cs"/>
              </a:rPr>
              <a:t>Internetanschlüsse von Privatleuten sind genehmigungspflichtig und äußerst rar. </a:t>
            </a:r>
          </a:p>
          <a:p>
            <a:r>
              <a:rPr lang="de-AT" sz="1200" b="0" i="0" kern="1200" dirty="0">
                <a:solidFill>
                  <a:schemeClr val="tx1"/>
                </a:solidFill>
                <a:effectLst/>
                <a:latin typeface="+mn-lt"/>
                <a:ea typeface="+mn-ea"/>
                <a:cs typeface="+mn-cs"/>
              </a:rPr>
              <a:t>Nur rund fünf Prozent der kubanischen Haushalte haben 2015 Internet.</a:t>
            </a:r>
          </a:p>
          <a:p>
            <a:endParaRPr lang="de-AT" b="1" dirty="0"/>
          </a:p>
        </p:txBody>
      </p:sp>
      <p:sp>
        <p:nvSpPr>
          <p:cNvPr id="4" name="Foliennummernplatzhalter 3"/>
          <p:cNvSpPr>
            <a:spLocks noGrp="1"/>
          </p:cNvSpPr>
          <p:nvPr>
            <p:ph type="sldNum" sz="quarter" idx="10"/>
          </p:nvPr>
        </p:nvSpPr>
        <p:spPr/>
        <p:txBody>
          <a:bodyPr/>
          <a:lstStyle/>
          <a:p>
            <a:fld id="{AAF2EFBD-2F90-486F-9B6F-1DD84EFF71C7}" type="slidenum">
              <a:rPr lang="en-GB" smtClean="0"/>
              <a:t>20</a:t>
            </a:fld>
            <a:endParaRPr lang="en-GB"/>
          </a:p>
        </p:txBody>
      </p:sp>
    </p:spTree>
    <p:extLst>
      <p:ext uri="{BB962C8B-B14F-4D97-AF65-F5344CB8AC3E}">
        <p14:creationId xmlns:p14="http://schemas.microsoft.com/office/powerpoint/2010/main" val="34852945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Bildung</a:t>
            </a:r>
          </a:p>
          <a:p>
            <a:r>
              <a:rPr lang="de-AT" sz="1200" b="0" i="0" kern="1200" dirty="0">
                <a:solidFill>
                  <a:schemeClr val="tx1"/>
                </a:solidFill>
                <a:effectLst/>
                <a:latin typeface="+mn-lt"/>
                <a:ea typeface="+mn-ea"/>
                <a:cs typeface="+mn-cs"/>
              </a:rPr>
              <a:t>Bildung ist in Kuba kostenlos und es besteht eine 9-jährige Schulpflicht. </a:t>
            </a:r>
          </a:p>
          <a:p>
            <a:r>
              <a:rPr lang="de-AT" sz="1200" b="0" i="0" kern="1200" dirty="0">
                <a:solidFill>
                  <a:schemeClr val="tx1"/>
                </a:solidFill>
                <a:effectLst/>
                <a:latin typeface="+mn-lt"/>
                <a:ea typeface="+mn-ea"/>
                <a:cs typeface="+mn-cs"/>
              </a:rPr>
              <a:t>Kuba hat ein dreigeteiltes Bildungssystem, das aus Grund-, Mittel-, und Oberschule besteht. </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Kubas Bildungssystem gehört zu den besten in </a:t>
            </a:r>
            <a:r>
              <a:rPr lang="de-AT" sz="1200" b="0" i="0" u="none" strike="noStrike" kern="1200" dirty="0">
                <a:solidFill>
                  <a:schemeClr val="tx1"/>
                </a:solidFill>
                <a:effectLst/>
                <a:latin typeface="+mn-lt"/>
                <a:ea typeface="+mn-ea"/>
                <a:cs typeface="+mn-cs"/>
              </a:rPr>
              <a:t>Lateinamerikas.</a:t>
            </a:r>
            <a:r>
              <a:rPr lang="de-AT" sz="1200" b="0" i="0" kern="1200" dirty="0">
                <a:solidFill>
                  <a:schemeClr val="tx1"/>
                </a:solidFill>
                <a:effectLst/>
                <a:latin typeface="+mn-lt"/>
                <a:ea typeface="+mn-ea"/>
                <a:cs typeface="+mn-cs"/>
              </a:rPr>
              <a:t> </a:t>
            </a:r>
          </a:p>
          <a:p>
            <a:r>
              <a:rPr lang="de-AT" sz="1200" b="0" i="0" kern="1200" dirty="0">
                <a:solidFill>
                  <a:schemeClr val="tx1"/>
                </a:solidFill>
                <a:effectLst/>
                <a:latin typeface="+mn-lt"/>
                <a:ea typeface="+mn-ea"/>
                <a:cs typeface="+mn-cs"/>
              </a:rPr>
              <a:t>Die Einschulungsquote liegt bei 100 Prozent, </a:t>
            </a:r>
            <a:r>
              <a:rPr lang="de-AT" sz="1200" b="0" i="0" u="none" strike="noStrike" kern="1200" dirty="0">
                <a:solidFill>
                  <a:schemeClr val="tx1"/>
                </a:solidFill>
                <a:effectLst/>
                <a:latin typeface="+mn-lt"/>
                <a:ea typeface="+mn-ea"/>
                <a:cs typeface="+mn-cs"/>
              </a:rPr>
              <a:t>Analphabetismus</a:t>
            </a:r>
            <a:r>
              <a:rPr lang="de-AT" sz="1200" b="0" i="0" kern="1200" dirty="0">
                <a:solidFill>
                  <a:schemeClr val="tx1"/>
                </a:solidFill>
                <a:effectLst/>
                <a:latin typeface="+mn-lt"/>
                <a:ea typeface="+mn-ea"/>
                <a:cs typeface="+mn-cs"/>
              </a:rPr>
              <a:t> geht gegen null. </a:t>
            </a:r>
          </a:p>
          <a:p>
            <a:r>
              <a:rPr lang="de-AT" sz="1200" b="0" i="0" kern="1200" dirty="0">
                <a:solidFill>
                  <a:schemeClr val="tx1"/>
                </a:solidFill>
                <a:effectLst/>
                <a:latin typeface="+mn-lt"/>
                <a:ea typeface="+mn-ea"/>
                <a:cs typeface="+mn-cs"/>
              </a:rPr>
              <a:t>Nach dem </a:t>
            </a:r>
            <a:r>
              <a:rPr lang="de-AT" sz="1200" b="0" i="1" kern="1200" dirty="0">
                <a:solidFill>
                  <a:schemeClr val="tx1"/>
                </a:solidFill>
                <a:effectLst/>
                <a:latin typeface="+mn-lt"/>
                <a:ea typeface="+mn-ea"/>
                <a:cs typeface="+mn-cs"/>
              </a:rPr>
              <a:t>UNESCO-Education </a:t>
            </a:r>
            <a:r>
              <a:rPr lang="de-AT" sz="1200" b="0" i="1" kern="1200" dirty="0" err="1">
                <a:solidFill>
                  <a:schemeClr val="tx1"/>
                </a:solidFill>
                <a:effectLst/>
                <a:latin typeface="+mn-lt"/>
                <a:ea typeface="+mn-ea"/>
                <a:cs typeface="+mn-cs"/>
              </a:rPr>
              <a:t>for</a:t>
            </a:r>
            <a:r>
              <a:rPr lang="de-AT" sz="1200" b="0" i="1" kern="1200" dirty="0">
                <a:solidFill>
                  <a:schemeClr val="tx1"/>
                </a:solidFill>
                <a:effectLst/>
                <a:latin typeface="+mn-lt"/>
                <a:ea typeface="+mn-ea"/>
                <a:cs typeface="+mn-cs"/>
              </a:rPr>
              <a:t> All Development Index </a:t>
            </a:r>
            <a:r>
              <a:rPr lang="de-AT" sz="1200" b="0" i="0" kern="1200" dirty="0">
                <a:solidFill>
                  <a:schemeClr val="tx1"/>
                </a:solidFill>
                <a:effectLst/>
                <a:latin typeface="+mn-lt"/>
                <a:ea typeface="+mn-ea"/>
                <a:cs typeface="+mn-cs"/>
              </a:rPr>
              <a:t>gehört Kuba zu den hochentwickelten Ländern der Welt im Bildungsbereich mit einer gut ausgebildeten Bevölkerung.</a:t>
            </a:r>
            <a:endParaRPr lang="de-AT" sz="1200" b="0" i="0" u="none" strike="noStrike" kern="1200" baseline="30000" dirty="0">
              <a:solidFill>
                <a:schemeClr val="tx1"/>
              </a:solidFill>
              <a:effectLst/>
              <a:latin typeface="+mn-lt"/>
              <a:ea typeface="+mn-ea"/>
              <a:cs typeface="+mn-cs"/>
            </a:endParaRP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In den letzten Jahren herrscht jedoch ein immer akuter werdender Lehrermangel. </a:t>
            </a:r>
          </a:p>
          <a:p>
            <a:r>
              <a:rPr lang="de-AT" sz="1200" b="0" i="0" kern="1200" dirty="0">
                <a:solidFill>
                  <a:schemeClr val="tx1"/>
                </a:solidFill>
                <a:effectLst/>
                <a:latin typeface="+mn-lt"/>
                <a:ea typeface="+mn-ea"/>
                <a:cs typeface="+mn-cs"/>
              </a:rPr>
              <a:t>Viele Lehrer arbeiten, trotz ihrer guten Ausbildung, genauso wie zahlreiche Ärzte und andere Hochqualifizierte, lieber im Tourismussektor, weil allein das Trinkgeld ein Vielfaches eines kubanischen Gehalts beträgt.</a:t>
            </a:r>
          </a:p>
          <a:p>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21</a:t>
            </a:fld>
            <a:endParaRPr lang="en-GB"/>
          </a:p>
        </p:txBody>
      </p:sp>
    </p:spTree>
    <p:extLst>
      <p:ext uri="{BB962C8B-B14F-4D97-AF65-F5344CB8AC3E}">
        <p14:creationId xmlns:p14="http://schemas.microsoft.com/office/powerpoint/2010/main" val="282202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b="1" dirty="0"/>
              <a:t>Disposition</a:t>
            </a:r>
          </a:p>
          <a:p>
            <a:r>
              <a:rPr lang="de-AT" dirty="0"/>
              <a:t>Ich habe mein Referat in</a:t>
            </a:r>
            <a:r>
              <a:rPr lang="de-AT" baseline="0" dirty="0"/>
              <a:t> unterschiedliche Punkte gegliedert. </a:t>
            </a:r>
          </a:p>
          <a:p>
            <a:r>
              <a:rPr lang="de-AT" baseline="0" dirty="0"/>
              <a:t>Als erstes werde ich etwas über die Flagge erzählen, weiter werde ich mit ein paar Eckpunkte des Landes machen. </a:t>
            </a:r>
          </a:p>
          <a:p>
            <a:r>
              <a:rPr lang="de-AT" baseline="0" dirty="0"/>
              <a:t>Danach werde ich über die Geografie und das Klima sprechen. </a:t>
            </a:r>
          </a:p>
          <a:p>
            <a:r>
              <a:rPr lang="de-AT" baseline="0" dirty="0"/>
              <a:t>Weiter werde ich mit der Geschichte machen. </a:t>
            </a:r>
          </a:p>
          <a:p>
            <a:r>
              <a:rPr lang="de-AT" baseline="0" dirty="0"/>
              <a:t>Dabei werde ich ein paar berühmte kubanische Persönlichkeiten vorstellen. </a:t>
            </a:r>
          </a:p>
          <a:p>
            <a:r>
              <a:rPr lang="de-AT" baseline="0" dirty="0"/>
              <a:t>Dann werde ich einen Sprung zur heutigen Lage machen. </a:t>
            </a:r>
          </a:p>
          <a:p>
            <a:r>
              <a:rPr lang="de-AT" baseline="0" dirty="0"/>
              <a:t>Zum Schluss werde ich ein paar Sehenswürdigkeiten vorstellen.</a:t>
            </a:r>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2</a:t>
            </a:fld>
            <a:endParaRPr lang="en-GB"/>
          </a:p>
        </p:txBody>
      </p:sp>
    </p:spTree>
    <p:extLst>
      <p:ext uri="{BB962C8B-B14F-4D97-AF65-F5344CB8AC3E}">
        <p14:creationId xmlns:p14="http://schemas.microsoft.com/office/powerpoint/2010/main" val="4531497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Gesundheitssystem</a:t>
            </a:r>
          </a:p>
          <a:p>
            <a:r>
              <a:rPr lang="de-AT" sz="1200" b="0" i="0" kern="1200" dirty="0">
                <a:solidFill>
                  <a:schemeClr val="tx1"/>
                </a:solidFill>
                <a:effectLst/>
                <a:latin typeface="+mn-lt"/>
                <a:ea typeface="+mn-ea"/>
                <a:cs typeface="+mn-cs"/>
              </a:rPr>
              <a:t>Der kubanische Staat garantiert jedem kubanischen Bürger eine medizinische Versorgung. Die medizinische Behandlung ist für Kubaner grundsätzlich kostenlos, für Medikamente aus der Apotheke müssen die Patienten eine Zuzahlung leisten.</a:t>
            </a:r>
          </a:p>
          <a:p>
            <a:r>
              <a:rPr lang="de-AT" sz="1200" b="0" i="0" kern="1200" dirty="0">
                <a:solidFill>
                  <a:schemeClr val="tx1"/>
                </a:solidFill>
                <a:effectLst/>
                <a:latin typeface="+mn-lt"/>
                <a:ea typeface="+mn-ea"/>
                <a:cs typeface="+mn-cs"/>
              </a:rPr>
              <a:t>Das kubanische Gesundheitssystem zeichnet sich durch eine gute Vorsorge, eine hohe Ärztedichte (149 Einwohner je Arzt) und eine hohe Verbreitung von Kleinkliniken aus. </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Jedoch gibt es Probleme: Viele medizinische Einrichtungen sind baufällig und die medizinischen Geräte oft veraltet und in schlechtem Zustand. </a:t>
            </a:r>
          </a:p>
          <a:p>
            <a:r>
              <a:rPr lang="de-AT" sz="1200" b="0" i="0" kern="1200" dirty="0">
                <a:solidFill>
                  <a:schemeClr val="tx1"/>
                </a:solidFill>
                <a:effectLst/>
                <a:latin typeface="+mn-lt"/>
                <a:ea typeface="+mn-ea"/>
                <a:cs typeface="+mn-cs"/>
              </a:rPr>
              <a:t>Auch fehlen häufig wichtige Medikamente, und die hygienischen Verhältnisse lassen zu wünschen übrig. </a:t>
            </a:r>
          </a:p>
          <a:p>
            <a:r>
              <a:rPr lang="de-AT" sz="1200" b="0" i="0" kern="1200" dirty="0">
                <a:solidFill>
                  <a:schemeClr val="tx1"/>
                </a:solidFill>
                <a:effectLst/>
                <a:latin typeface="+mn-lt"/>
                <a:ea typeface="+mn-ea"/>
                <a:cs typeface="+mn-cs"/>
              </a:rPr>
              <a:t>Die Ärzte sind schlecht</a:t>
            </a:r>
            <a:r>
              <a:rPr lang="de-AT" sz="1200" b="0" i="0" kern="1200" baseline="0" dirty="0">
                <a:solidFill>
                  <a:schemeClr val="tx1"/>
                </a:solidFill>
                <a:effectLst/>
                <a:latin typeface="+mn-lt"/>
                <a:ea typeface="+mn-ea"/>
                <a:cs typeface="+mn-cs"/>
              </a:rPr>
              <a:t> bezahlt. </a:t>
            </a:r>
          </a:p>
          <a:p>
            <a:r>
              <a:rPr lang="de-AT" sz="1200" b="0" i="0" kern="1200" dirty="0">
                <a:solidFill>
                  <a:schemeClr val="tx1"/>
                </a:solidFill>
                <a:effectLst/>
                <a:latin typeface="+mn-lt"/>
                <a:ea typeface="+mn-ea"/>
                <a:cs typeface="+mn-cs"/>
              </a:rPr>
              <a:t>Ein verlässlicher </a:t>
            </a:r>
            <a:r>
              <a:rPr lang="de-AT" sz="1200" b="0" i="0" u="none" strike="noStrike" kern="1200" dirty="0">
                <a:solidFill>
                  <a:schemeClr val="tx1"/>
                </a:solidFill>
                <a:effectLst/>
                <a:latin typeface="+mn-lt"/>
                <a:ea typeface="+mn-ea"/>
                <a:cs typeface="+mn-cs"/>
              </a:rPr>
              <a:t>Rettungsdienst</a:t>
            </a:r>
            <a:r>
              <a:rPr lang="de-AT" sz="1200" b="0" i="0" kern="1200" dirty="0">
                <a:solidFill>
                  <a:schemeClr val="tx1"/>
                </a:solidFill>
                <a:effectLst/>
                <a:latin typeface="+mn-lt"/>
                <a:ea typeface="+mn-ea"/>
                <a:cs typeface="+mn-cs"/>
              </a:rPr>
              <a:t> existiert nicht. </a:t>
            </a:r>
          </a:p>
          <a:p>
            <a:r>
              <a:rPr lang="de-AT" sz="1200" b="0" i="0" kern="1200" dirty="0">
                <a:solidFill>
                  <a:schemeClr val="tx1"/>
                </a:solidFill>
                <a:effectLst/>
                <a:latin typeface="+mn-lt"/>
                <a:ea typeface="+mn-ea"/>
                <a:cs typeface="+mn-cs"/>
              </a:rPr>
              <a:t>Die propagierte hervorragende Medizinerdichte existiert nur auf dem Papier.</a:t>
            </a:r>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22</a:t>
            </a:fld>
            <a:endParaRPr lang="en-GB"/>
          </a:p>
        </p:txBody>
      </p:sp>
    </p:spTree>
    <p:extLst>
      <p:ext uri="{BB962C8B-B14F-4D97-AF65-F5344CB8AC3E}">
        <p14:creationId xmlns:p14="http://schemas.microsoft.com/office/powerpoint/2010/main" val="14351414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Sehenswürdigkeiten</a:t>
            </a:r>
          </a:p>
          <a:p>
            <a:r>
              <a:rPr lang="de-AT" sz="1200" b="0" i="0" kern="1200" dirty="0">
                <a:solidFill>
                  <a:schemeClr val="tx1"/>
                </a:solidFill>
                <a:effectLst/>
                <a:latin typeface="+mn-lt"/>
                <a:ea typeface="+mn-ea"/>
                <a:cs typeface="+mn-cs"/>
              </a:rPr>
              <a:t>Traumhafte Karibikstrände findet man an jeder Küste Kubas. </a:t>
            </a:r>
          </a:p>
          <a:p>
            <a:r>
              <a:rPr lang="de-AT" sz="1200" b="0" i="0" kern="1200" dirty="0">
                <a:solidFill>
                  <a:schemeClr val="tx1"/>
                </a:solidFill>
                <a:effectLst/>
                <a:latin typeface="+mn-lt"/>
                <a:ea typeface="+mn-ea"/>
                <a:cs typeface="+mn-cs"/>
              </a:rPr>
              <a:t>Hier sieht man Cayo Coco.</a:t>
            </a:r>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23</a:t>
            </a:fld>
            <a:endParaRPr lang="en-GB"/>
          </a:p>
        </p:txBody>
      </p:sp>
    </p:spTree>
    <p:extLst>
      <p:ext uri="{BB962C8B-B14F-4D97-AF65-F5344CB8AC3E}">
        <p14:creationId xmlns:p14="http://schemas.microsoft.com/office/powerpoint/2010/main" val="32637639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b="1" dirty="0" err="1"/>
              <a:t>Mogotes</a:t>
            </a:r>
            <a:endParaRPr lang="de-AT" b="1" dirty="0"/>
          </a:p>
          <a:p>
            <a:r>
              <a:rPr lang="de-AT" dirty="0"/>
              <a:t>Hier erheben sich aus flacher, roter Erde gigantische, von Grün überzogene Reste Jahrmillionen alter Kalkstöcke, von unterirdischen Wassern ausgehöhlt und außen zu weichen Formen geformt. Ein Paradies für Naturfreunde, in dem viele seltene Pflanzen und Vögel beheimatet sind.</a:t>
            </a:r>
          </a:p>
        </p:txBody>
      </p:sp>
      <p:sp>
        <p:nvSpPr>
          <p:cNvPr id="4" name="Foliennummernplatzhalter 3"/>
          <p:cNvSpPr>
            <a:spLocks noGrp="1"/>
          </p:cNvSpPr>
          <p:nvPr>
            <p:ph type="sldNum" sz="quarter" idx="10"/>
          </p:nvPr>
        </p:nvSpPr>
        <p:spPr/>
        <p:txBody>
          <a:bodyPr/>
          <a:lstStyle/>
          <a:p>
            <a:fld id="{AAF2EFBD-2F90-486F-9B6F-1DD84EFF71C7}" type="slidenum">
              <a:rPr lang="en-GB" smtClean="0"/>
              <a:t>24</a:t>
            </a:fld>
            <a:endParaRPr lang="en-GB"/>
          </a:p>
        </p:txBody>
      </p:sp>
    </p:spTree>
    <p:extLst>
      <p:ext uri="{BB962C8B-B14F-4D97-AF65-F5344CB8AC3E}">
        <p14:creationId xmlns:p14="http://schemas.microsoft.com/office/powerpoint/2010/main" val="34148931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Korallenriffe</a:t>
            </a:r>
          </a:p>
          <a:p>
            <a:r>
              <a:rPr lang="de-AT" sz="1200" b="0" i="0" kern="1200" dirty="0">
                <a:solidFill>
                  <a:schemeClr val="tx1"/>
                </a:solidFill>
                <a:effectLst/>
                <a:latin typeface="+mn-lt"/>
                <a:ea typeface="+mn-ea"/>
                <a:cs typeface="+mn-cs"/>
              </a:rPr>
              <a:t>An Kubas Nordküste erstreckt sich die Inselkette „Gärten der Könige“. </a:t>
            </a:r>
          </a:p>
          <a:p>
            <a:r>
              <a:rPr lang="de-AT" sz="1200" b="0" i="0" kern="1200" dirty="0">
                <a:solidFill>
                  <a:schemeClr val="tx1"/>
                </a:solidFill>
                <a:effectLst/>
                <a:latin typeface="+mn-lt"/>
                <a:ea typeface="+mn-ea"/>
                <a:cs typeface="+mn-cs"/>
              </a:rPr>
              <a:t>Sie ist rund 600 Kilometer lang. </a:t>
            </a:r>
          </a:p>
          <a:p>
            <a:r>
              <a:rPr lang="de-AT" sz="1200" b="0" i="0" kern="1200" dirty="0">
                <a:solidFill>
                  <a:schemeClr val="tx1"/>
                </a:solidFill>
                <a:effectLst/>
                <a:latin typeface="+mn-lt"/>
                <a:ea typeface="+mn-ea"/>
                <a:cs typeface="+mn-cs"/>
              </a:rPr>
              <a:t>Beliebt ist die Inselkette heute vor allem auch wegen der vorgelagerten Korallenriffe, die für Taucher und </a:t>
            </a:r>
            <a:r>
              <a:rPr lang="de-AT" sz="1200" b="0" i="0" kern="1200" dirty="0" err="1">
                <a:solidFill>
                  <a:schemeClr val="tx1"/>
                </a:solidFill>
                <a:effectLst/>
                <a:latin typeface="+mn-lt"/>
                <a:ea typeface="+mn-ea"/>
                <a:cs typeface="+mn-cs"/>
              </a:rPr>
              <a:t>Schnorchler</a:t>
            </a:r>
            <a:r>
              <a:rPr lang="de-AT" sz="1200" b="0" i="0" kern="1200" dirty="0">
                <a:solidFill>
                  <a:schemeClr val="tx1"/>
                </a:solidFill>
                <a:effectLst/>
                <a:latin typeface="+mn-lt"/>
                <a:ea typeface="+mn-ea"/>
                <a:cs typeface="+mn-cs"/>
              </a:rPr>
              <a:t> sehr interessant sind. </a:t>
            </a:r>
          </a:p>
          <a:p>
            <a:r>
              <a:rPr lang="de-AT" sz="1200" b="0" i="0" kern="1200" dirty="0">
                <a:solidFill>
                  <a:schemeClr val="tx1"/>
                </a:solidFill>
                <a:effectLst/>
                <a:latin typeface="+mn-lt"/>
                <a:ea typeface="+mn-ea"/>
                <a:cs typeface="+mn-cs"/>
              </a:rPr>
              <a:t>Nach dem australischen Great </a:t>
            </a:r>
            <a:r>
              <a:rPr lang="de-AT" sz="1200" b="0" i="0" kern="1200" dirty="0" err="1">
                <a:solidFill>
                  <a:schemeClr val="tx1"/>
                </a:solidFill>
                <a:effectLst/>
                <a:latin typeface="+mn-lt"/>
                <a:ea typeface="+mn-ea"/>
                <a:cs typeface="+mn-cs"/>
              </a:rPr>
              <a:t>Barrier</a:t>
            </a:r>
            <a:r>
              <a:rPr lang="de-AT" sz="1200" b="0" i="0" kern="1200" dirty="0">
                <a:solidFill>
                  <a:schemeClr val="tx1"/>
                </a:solidFill>
                <a:effectLst/>
                <a:latin typeface="+mn-lt"/>
                <a:ea typeface="+mn-ea"/>
                <a:cs typeface="+mn-cs"/>
              </a:rPr>
              <a:t> </a:t>
            </a:r>
            <a:r>
              <a:rPr lang="de-AT" sz="1200" b="0" i="0" kern="1200" dirty="0" err="1">
                <a:solidFill>
                  <a:schemeClr val="tx1"/>
                </a:solidFill>
                <a:effectLst/>
                <a:latin typeface="+mn-lt"/>
                <a:ea typeface="+mn-ea"/>
                <a:cs typeface="+mn-cs"/>
              </a:rPr>
              <a:t>Reef</a:t>
            </a:r>
            <a:r>
              <a:rPr lang="de-AT" sz="1200" b="0" i="0" kern="1200" dirty="0">
                <a:solidFill>
                  <a:schemeClr val="tx1"/>
                </a:solidFill>
                <a:effectLst/>
                <a:latin typeface="+mn-lt"/>
                <a:ea typeface="+mn-ea"/>
                <a:cs typeface="+mn-cs"/>
              </a:rPr>
              <a:t> ist es weltweit das Zweitgrößte Korallenriff.</a:t>
            </a:r>
            <a:endParaRPr lang="de-AT" b="0" dirty="0"/>
          </a:p>
        </p:txBody>
      </p:sp>
      <p:sp>
        <p:nvSpPr>
          <p:cNvPr id="4" name="Foliennummernplatzhalter 3"/>
          <p:cNvSpPr>
            <a:spLocks noGrp="1"/>
          </p:cNvSpPr>
          <p:nvPr>
            <p:ph type="sldNum" sz="quarter" idx="10"/>
          </p:nvPr>
        </p:nvSpPr>
        <p:spPr/>
        <p:txBody>
          <a:bodyPr/>
          <a:lstStyle/>
          <a:p>
            <a:fld id="{AAF2EFBD-2F90-486F-9B6F-1DD84EFF71C7}" type="slidenum">
              <a:rPr lang="en-GB" smtClean="0"/>
              <a:t>25</a:t>
            </a:fld>
            <a:endParaRPr lang="en-GB"/>
          </a:p>
        </p:txBody>
      </p:sp>
    </p:spTree>
    <p:extLst>
      <p:ext uri="{BB962C8B-B14F-4D97-AF65-F5344CB8AC3E}">
        <p14:creationId xmlns:p14="http://schemas.microsoft.com/office/powerpoint/2010/main" val="25410009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b="1" dirty="0"/>
              <a:t>Zusammenfassung</a:t>
            </a:r>
          </a:p>
          <a:p>
            <a:r>
              <a:rPr lang="de-AT" b="0" dirty="0"/>
              <a:t>Jetzt nochmal</a:t>
            </a:r>
            <a:r>
              <a:rPr lang="de-AT" b="0" baseline="0" dirty="0"/>
              <a:t> die wichtigsten Fakten, die man über Kuba unbedingt wissen sollte:</a:t>
            </a:r>
          </a:p>
          <a:p>
            <a:r>
              <a:rPr lang="de-AT" b="0" baseline="0" dirty="0"/>
              <a:t>Kuba liegt östlich von Mittelamerika.</a:t>
            </a:r>
          </a:p>
          <a:p>
            <a:r>
              <a:rPr lang="de-AT" b="0" baseline="0" dirty="0"/>
              <a:t>Kuba ist das ganze Jahr warm.</a:t>
            </a:r>
          </a:p>
          <a:p>
            <a:r>
              <a:rPr lang="de-AT" b="0" baseline="0" dirty="0"/>
              <a:t>Kuba wurde von Kolumbus entdeckt.</a:t>
            </a:r>
          </a:p>
          <a:p>
            <a:r>
              <a:rPr lang="de-AT" b="0" baseline="0" dirty="0"/>
              <a:t>Wichtigste Persönlichkeit: Fidel Castro</a:t>
            </a:r>
          </a:p>
          <a:p>
            <a:r>
              <a:rPr lang="de-AT" b="0" baseline="0" dirty="0"/>
              <a:t>Kuba hat eine wunderschöne Landschaft.</a:t>
            </a:r>
          </a:p>
        </p:txBody>
      </p:sp>
      <p:sp>
        <p:nvSpPr>
          <p:cNvPr id="4" name="Foliennummernplatzhalter 3"/>
          <p:cNvSpPr>
            <a:spLocks noGrp="1"/>
          </p:cNvSpPr>
          <p:nvPr>
            <p:ph type="sldNum" sz="quarter" idx="10"/>
          </p:nvPr>
        </p:nvSpPr>
        <p:spPr/>
        <p:txBody>
          <a:bodyPr/>
          <a:lstStyle/>
          <a:p>
            <a:fld id="{AAF2EFBD-2F90-486F-9B6F-1DD84EFF71C7}" type="slidenum">
              <a:rPr lang="en-GB" smtClean="0"/>
              <a:t>26</a:t>
            </a:fld>
            <a:endParaRPr lang="en-GB"/>
          </a:p>
        </p:txBody>
      </p:sp>
    </p:spTree>
    <p:extLst>
      <p:ext uri="{BB962C8B-B14F-4D97-AF65-F5344CB8AC3E}">
        <p14:creationId xmlns:p14="http://schemas.microsoft.com/office/powerpoint/2010/main" val="27636527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b="1" dirty="0"/>
              <a:t>Quellen</a:t>
            </a:r>
          </a:p>
          <a:p>
            <a:r>
              <a:rPr lang="de-AT" dirty="0"/>
              <a:t>Hier</a:t>
            </a:r>
            <a:r>
              <a:rPr lang="de-AT" baseline="0" dirty="0"/>
              <a:t> sind meine Quellen aufgelistet.</a:t>
            </a:r>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27</a:t>
            </a:fld>
            <a:endParaRPr lang="en-GB"/>
          </a:p>
        </p:txBody>
      </p:sp>
    </p:spTree>
    <p:extLst>
      <p:ext uri="{BB962C8B-B14F-4D97-AF65-F5344CB8AC3E}">
        <p14:creationId xmlns:p14="http://schemas.microsoft.com/office/powerpoint/2010/main" val="86294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endParaRPr lang="de-AT"/>
          </a:p>
        </p:txBody>
      </p:sp>
      <p:sp>
        <p:nvSpPr>
          <p:cNvPr id="4" name="Foliennummernplatzhalter 3"/>
          <p:cNvSpPr>
            <a:spLocks noGrp="1"/>
          </p:cNvSpPr>
          <p:nvPr>
            <p:ph type="sldNum" sz="quarter" idx="10"/>
          </p:nvPr>
        </p:nvSpPr>
        <p:spPr/>
        <p:txBody>
          <a:bodyPr/>
          <a:lstStyle/>
          <a:p>
            <a:fld id="{AAF2EFBD-2F90-486F-9B6F-1DD84EFF71C7}" type="slidenum">
              <a:rPr lang="en-GB" smtClean="0"/>
              <a:t>28</a:t>
            </a:fld>
            <a:endParaRPr lang="en-GB"/>
          </a:p>
        </p:txBody>
      </p:sp>
    </p:spTree>
    <p:extLst>
      <p:ext uri="{BB962C8B-B14F-4D97-AF65-F5344CB8AC3E}">
        <p14:creationId xmlns:p14="http://schemas.microsoft.com/office/powerpoint/2010/main" val="1668504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b="1" dirty="0"/>
              <a:t>Flagge</a:t>
            </a:r>
          </a:p>
          <a:p>
            <a:r>
              <a:rPr lang="de-AT" dirty="0"/>
              <a:t>Die Flagge</a:t>
            </a:r>
            <a:r>
              <a:rPr lang="de-AT" baseline="0" dirty="0"/>
              <a:t> Kubas</a:t>
            </a:r>
            <a:r>
              <a:rPr lang="de-AT" dirty="0"/>
              <a:t> wurde 1902 offiziell eingeführt.</a:t>
            </a:r>
            <a:r>
              <a:rPr lang="de-AT" sz="1200" b="0" i="0" kern="1200" dirty="0">
                <a:solidFill>
                  <a:schemeClr val="tx1"/>
                </a:solidFill>
                <a:effectLst/>
                <a:latin typeface="+mn-lt"/>
                <a:ea typeface="+mn-ea"/>
                <a:cs typeface="+mn-cs"/>
              </a:rPr>
              <a:t> </a:t>
            </a:r>
          </a:p>
          <a:p>
            <a:r>
              <a:rPr lang="de-AT" sz="1200" b="0" i="0" kern="1200" dirty="0">
                <a:solidFill>
                  <a:schemeClr val="tx1"/>
                </a:solidFill>
                <a:effectLst/>
                <a:latin typeface="+mn-lt"/>
                <a:ea typeface="+mn-ea"/>
                <a:cs typeface="+mn-cs"/>
              </a:rPr>
              <a:t>Die Flagge besteht aus fünf gleich großen, horizontalen Streifen in den Farben Blau und Weiß. </a:t>
            </a:r>
          </a:p>
          <a:p>
            <a:r>
              <a:rPr lang="de-AT" sz="1200" b="0" i="0" kern="1200" dirty="0">
                <a:solidFill>
                  <a:schemeClr val="tx1"/>
                </a:solidFill>
                <a:effectLst/>
                <a:latin typeface="+mn-lt"/>
                <a:ea typeface="+mn-ea"/>
                <a:cs typeface="+mn-cs"/>
              </a:rPr>
              <a:t>Die drei blauen Streifen stehen für die östlichen, zentralen und westlichen Kolonialregionen, </a:t>
            </a:r>
          </a:p>
          <a:p>
            <a:r>
              <a:rPr lang="de-AT" sz="1200" b="0" i="0" kern="1200" dirty="0">
                <a:solidFill>
                  <a:schemeClr val="tx1"/>
                </a:solidFill>
                <a:effectLst/>
                <a:latin typeface="+mn-lt"/>
                <a:ea typeface="+mn-ea"/>
                <a:cs typeface="+mn-cs"/>
              </a:rPr>
              <a:t>die weißen Streifen stellen die die Reinheit und Tugend der kubanischen Bevölkerung dar. </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Auf der linken Seite werden die Streifen durch ein rotes, gleichseitiges Dreieck überdeckt. </a:t>
            </a:r>
          </a:p>
          <a:p>
            <a:r>
              <a:rPr lang="de-AT" sz="1200" b="0" i="0" kern="1200" dirty="0">
                <a:solidFill>
                  <a:schemeClr val="tx1"/>
                </a:solidFill>
                <a:effectLst/>
                <a:latin typeface="+mn-lt"/>
                <a:ea typeface="+mn-ea"/>
                <a:cs typeface="+mn-cs"/>
              </a:rPr>
              <a:t>Die rote Farbe des Dreiecks stellt das Blut, das für die Unabhängigkeit vergossen wurde dar.  </a:t>
            </a:r>
          </a:p>
          <a:p>
            <a:r>
              <a:rPr lang="de-AT" sz="1200" b="0" i="0" kern="1200" dirty="0">
                <a:solidFill>
                  <a:schemeClr val="tx1"/>
                </a:solidFill>
                <a:effectLst/>
                <a:latin typeface="+mn-lt"/>
                <a:ea typeface="+mn-ea"/>
                <a:cs typeface="+mn-cs"/>
              </a:rPr>
              <a:t>In ihm ist ein weißer, fünfzackiger Stern dargestellt der für die absolute Freiheit steht.</a:t>
            </a:r>
            <a:r>
              <a:rPr lang="de-AT" sz="1200" b="0" i="0" kern="1200" baseline="0" dirty="0">
                <a:solidFill>
                  <a:schemeClr val="tx1"/>
                </a:solidFill>
                <a:effectLst/>
                <a:latin typeface="+mn-lt"/>
                <a:ea typeface="+mn-ea"/>
                <a:cs typeface="+mn-cs"/>
              </a:rPr>
              <a:t> </a:t>
            </a:r>
          </a:p>
          <a:p>
            <a:r>
              <a:rPr lang="de-AT" sz="1200" b="0" i="0" kern="1200" baseline="0" dirty="0">
                <a:solidFill>
                  <a:schemeClr val="tx1"/>
                </a:solidFill>
                <a:effectLst/>
                <a:latin typeface="+mn-lt"/>
                <a:ea typeface="+mn-ea"/>
                <a:cs typeface="+mn-cs"/>
              </a:rPr>
              <a:t>Der Stern befindet sich in </a:t>
            </a:r>
            <a:r>
              <a:rPr lang="de-AT" sz="1200" b="0" i="0" kern="1200" dirty="0">
                <a:solidFill>
                  <a:schemeClr val="tx1"/>
                </a:solidFill>
                <a:effectLst/>
                <a:latin typeface="+mn-lt"/>
                <a:ea typeface="+mn-ea"/>
                <a:cs typeface="+mn-cs"/>
              </a:rPr>
              <a:t>einem imaginären Kreis, dessen Mitte auf dem geometrischen Schwerpunkt des Dreiecks liegt.</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Übrigens sieht</a:t>
            </a:r>
            <a:r>
              <a:rPr lang="de-AT" sz="1200" b="0" i="0" kern="1200" baseline="0" dirty="0">
                <a:solidFill>
                  <a:schemeClr val="tx1"/>
                </a:solidFill>
                <a:effectLst/>
                <a:latin typeface="+mn-lt"/>
                <a:ea typeface="+mn-ea"/>
                <a:cs typeface="+mn-cs"/>
              </a:rPr>
              <a:t> man im Hintergrund auch die Flagge Kubas.</a:t>
            </a:r>
            <a:endParaRPr lang="de-AT" sz="1200" b="0" i="0"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fld id="{AAF2EFBD-2F90-486F-9B6F-1DD84EFF71C7}" type="slidenum">
              <a:rPr lang="en-GB" smtClean="0"/>
              <a:t>4</a:t>
            </a:fld>
            <a:endParaRPr lang="en-GB"/>
          </a:p>
        </p:txBody>
      </p:sp>
    </p:spTree>
    <p:extLst>
      <p:ext uri="{BB962C8B-B14F-4D97-AF65-F5344CB8AC3E}">
        <p14:creationId xmlns:p14="http://schemas.microsoft.com/office/powerpoint/2010/main" val="3699262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pPr marL="45720" indent="0">
              <a:buNone/>
            </a:pPr>
            <a:r>
              <a:rPr lang="de-AT" b="1" dirty="0"/>
              <a:t>Fakten</a:t>
            </a:r>
          </a:p>
          <a:p>
            <a:pPr marL="45720" indent="0">
              <a:buNone/>
            </a:pPr>
            <a:r>
              <a:rPr lang="de-AT" dirty="0"/>
              <a:t>Die Eckpunkte Kubas.</a:t>
            </a:r>
          </a:p>
          <a:p>
            <a:pPr marL="45720" indent="0">
              <a:buNone/>
            </a:pPr>
            <a:r>
              <a:rPr lang="de-AT" dirty="0"/>
              <a:t>Hauptstadt: Havanna</a:t>
            </a:r>
          </a:p>
          <a:p>
            <a:pPr marL="45720" indent="0">
              <a:buNone/>
            </a:pPr>
            <a:r>
              <a:rPr lang="de-AT" dirty="0"/>
              <a:t>Fläche: </a:t>
            </a:r>
            <a:r>
              <a:rPr lang="de-AT" sz="1200" dirty="0"/>
              <a:t>110 861 km²  Fast so groß wie Schweiz und Österreich zusammen.</a:t>
            </a:r>
          </a:p>
          <a:p>
            <a:pPr marL="45720" indent="0">
              <a:buNone/>
            </a:pPr>
            <a:r>
              <a:rPr lang="de-AT" dirty="0"/>
              <a:t>Einwohner: 11.350.000</a:t>
            </a:r>
          </a:p>
          <a:p>
            <a:pPr marL="45720" indent="0">
              <a:buNone/>
            </a:pPr>
            <a:r>
              <a:rPr lang="de-AT" dirty="0"/>
              <a:t>Währungen: Kubanischer Peso</a:t>
            </a:r>
          </a:p>
          <a:p>
            <a:pPr marL="45720" indent="0">
              <a:buNone/>
            </a:pPr>
            <a:r>
              <a:rPr lang="de-AT" dirty="0"/>
              <a:t>Amtssprache: Spanisch</a:t>
            </a:r>
          </a:p>
          <a:p>
            <a:pPr marL="45720" indent="0">
              <a:buNone/>
            </a:pPr>
            <a:r>
              <a:rPr lang="de-AT" dirty="0"/>
              <a:t>Zeitzone: UTC -5, Sommerzeit UTC-4</a:t>
            </a:r>
          </a:p>
          <a:p>
            <a:pPr marL="45720" indent="0">
              <a:buNone/>
            </a:pPr>
            <a:endParaRPr lang="de-AT" b="0" dirty="0"/>
          </a:p>
          <a:p>
            <a:pPr marL="45720" indent="0">
              <a:buNone/>
            </a:pPr>
            <a:r>
              <a:rPr lang="de-AT" sz="1200" b="0" i="0" kern="1200" dirty="0">
                <a:solidFill>
                  <a:schemeClr val="tx1"/>
                </a:solidFill>
                <a:effectLst/>
                <a:latin typeface="+mn-lt"/>
                <a:ea typeface="+mn-ea"/>
                <a:cs typeface="+mn-cs"/>
              </a:rPr>
              <a:t>Universal Time </a:t>
            </a:r>
            <a:r>
              <a:rPr lang="de-AT" sz="1200" b="0" i="0" kern="1200" dirty="0" err="1">
                <a:solidFill>
                  <a:schemeClr val="tx1"/>
                </a:solidFill>
                <a:effectLst/>
                <a:latin typeface="+mn-lt"/>
                <a:ea typeface="+mn-ea"/>
                <a:cs typeface="+mn-cs"/>
              </a:rPr>
              <a:t>Coordinated</a:t>
            </a:r>
            <a:r>
              <a:rPr lang="de-AT" sz="1200" b="0" i="0" kern="1200" dirty="0">
                <a:solidFill>
                  <a:schemeClr val="tx1"/>
                </a:solidFill>
                <a:effectLst/>
                <a:latin typeface="+mn-lt"/>
                <a:ea typeface="+mn-ea"/>
                <a:cs typeface="+mn-cs"/>
              </a:rPr>
              <a:t>, früher auch offiziell als GMT (Greenwich </a:t>
            </a:r>
            <a:r>
              <a:rPr lang="de-AT" sz="1200" b="0" i="0" kern="1200" dirty="0" err="1">
                <a:solidFill>
                  <a:schemeClr val="tx1"/>
                </a:solidFill>
                <a:effectLst/>
                <a:latin typeface="+mn-lt"/>
                <a:ea typeface="+mn-ea"/>
                <a:cs typeface="+mn-cs"/>
              </a:rPr>
              <a:t>Mean</a:t>
            </a:r>
            <a:r>
              <a:rPr lang="de-AT" sz="1200" b="0" i="0" kern="1200" dirty="0">
                <a:solidFill>
                  <a:schemeClr val="tx1"/>
                </a:solidFill>
                <a:effectLst/>
                <a:latin typeface="+mn-lt"/>
                <a:ea typeface="+mn-ea"/>
                <a:cs typeface="+mn-cs"/>
              </a:rPr>
              <a:t> Time) bezeichnet.</a:t>
            </a:r>
            <a:endParaRPr lang="de-AT" b="0" dirty="0"/>
          </a:p>
          <a:p>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5</a:t>
            </a:fld>
            <a:endParaRPr lang="en-GB"/>
          </a:p>
        </p:txBody>
      </p:sp>
    </p:spTree>
    <p:extLst>
      <p:ext uri="{BB962C8B-B14F-4D97-AF65-F5344CB8AC3E}">
        <p14:creationId xmlns:p14="http://schemas.microsoft.com/office/powerpoint/2010/main" val="10505760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Geografie</a:t>
            </a:r>
          </a:p>
          <a:p>
            <a:r>
              <a:rPr lang="de-AT" sz="1200" b="0" i="0" kern="1200" dirty="0">
                <a:solidFill>
                  <a:schemeClr val="tx1"/>
                </a:solidFill>
                <a:effectLst/>
                <a:latin typeface="+mn-lt"/>
                <a:ea typeface="+mn-ea"/>
                <a:cs typeface="+mn-cs"/>
              </a:rPr>
              <a:t>Die Republik Kuba liegt östlich von Mittelamerika im Karibischen Meer. </a:t>
            </a:r>
          </a:p>
          <a:p>
            <a:r>
              <a:rPr lang="de-AT" sz="1200" b="0" i="0" kern="1200" dirty="0">
                <a:solidFill>
                  <a:schemeClr val="tx1"/>
                </a:solidFill>
                <a:effectLst/>
                <a:latin typeface="+mn-lt"/>
                <a:ea typeface="+mn-ea"/>
                <a:cs typeface="+mn-cs"/>
              </a:rPr>
              <a:t>Das Staatsgebiet besteht aus der Hauptinsel Kuba, der größten der Antilleninseln, </a:t>
            </a:r>
          </a:p>
          <a:p>
            <a:r>
              <a:rPr lang="de-AT" sz="1200" b="0" i="0" kern="1200" dirty="0">
                <a:solidFill>
                  <a:schemeClr val="tx1"/>
                </a:solidFill>
                <a:effectLst/>
                <a:latin typeface="+mn-lt"/>
                <a:ea typeface="+mn-ea"/>
                <a:cs typeface="+mn-cs"/>
              </a:rPr>
              <a:t>und rund 1 600 weiteren kleinen Inseln und Korallenriffen, die fast alle unbewohnt sind.</a:t>
            </a:r>
          </a:p>
          <a:p>
            <a:r>
              <a:rPr lang="de-AT" sz="1200" b="0" i="0" kern="1200" dirty="0">
                <a:solidFill>
                  <a:schemeClr val="tx1"/>
                </a:solidFill>
                <a:effectLst/>
                <a:latin typeface="+mn-lt"/>
                <a:ea typeface="+mn-ea"/>
                <a:cs typeface="+mn-cs"/>
              </a:rPr>
              <a:t>Vom nordamerikanischen Festland ist Kuba durch die rund 170 km breite Floridastraße getrennt.</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Die Hauptinsel Kuba erstreckt sich über eine Länge von rund 1 200 km und ist bis zu 200 km breit. </a:t>
            </a:r>
          </a:p>
          <a:p>
            <a:r>
              <a:rPr lang="de-AT" sz="1200" b="0" i="0" kern="1200" dirty="0">
                <a:solidFill>
                  <a:schemeClr val="tx1"/>
                </a:solidFill>
                <a:effectLst/>
                <a:latin typeface="+mn-lt"/>
                <a:ea typeface="+mn-ea"/>
                <a:cs typeface="+mn-cs"/>
              </a:rPr>
              <a:t>Hügel und Ebenen nehmen rund zwei Drittel der Landesfläche ein. </a:t>
            </a:r>
          </a:p>
          <a:p>
            <a:r>
              <a:rPr lang="de-AT" sz="1200" b="0" i="0" kern="1200" dirty="0">
                <a:solidFill>
                  <a:schemeClr val="tx1"/>
                </a:solidFill>
                <a:effectLst/>
                <a:latin typeface="+mn-lt"/>
                <a:ea typeface="+mn-ea"/>
                <a:cs typeface="+mn-cs"/>
              </a:rPr>
              <a:t>Gebirgszüge finden sich im äußersten Osten, im Westen und im Südosten. </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Die Küstenlinie ist rund 6 000 km lang und durch zahlreiche Buchten stark zerklüftet. </a:t>
            </a:r>
          </a:p>
          <a:p>
            <a:r>
              <a:rPr lang="de-AT" sz="1200" b="0" i="0" kern="1200" dirty="0">
                <a:solidFill>
                  <a:schemeClr val="tx1"/>
                </a:solidFill>
                <a:effectLst/>
                <a:latin typeface="+mn-lt"/>
                <a:ea typeface="+mn-ea"/>
                <a:cs typeface="+mn-cs"/>
              </a:rPr>
              <a:t>Havanna,</a:t>
            </a:r>
            <a:r>
              <a:rPr lang="de-AT" sz="1200" b="0" i="0" kern="1200" baseline="0" dirty="0">
                <a:solidFill>
                  <a:schemeClr val="tx1"/>
                </a:solidFill>
                <a:effectLst/>
                <a:latin typeface="+mn-lt"/>
                <a:ea typeface="+mn-ea"/>
                <a:cs typeface="+mn-cs"/>
              </a:rPr>
              <a:t> </a:t>
            </a:r>
            <a:r>
              <a:rPr lang="de-AT" sz="1200" b="0" i="0" kern="1200" dirty="0">
                <a:solidFill>
                  <a:schemeClr val="tx1"/>
                </a:solidFill>
                <a:effectLst/>
                <a:latin typeface="+mn-lt"/>
                <a:ea typeface="+mn-ea"/>
                <a:cs typeface="+mn-cs"/>
              </a:rPr>
              <a:t>die Hauptstadt Kubas, liegt an der Nordwestküste der Insel.</a:t>
            </a:r>
          </a:p>
          <a:p>
            <a:endParaRPr lang="en-GB" dirty="0"/>
          </a:p>
        </p:txBody>
      </p:sp>
      <p:sp>
        <p:nvSpPr>
          <p:cNvPr id="4" name="Foliennummernplatzhalter 3"/>
          <p:cNvSpPr>
            <a:spLocks noGrp="1"/>
          </p:cNvSpPr>
          <p:nvPr>
            <p:ph type="sldNum" sz="quarter" idx="10"/>
          </p:nvPr>
        </p:nvSpPr>
        <p:spPr/>
        <p:txBody>
          <a:bodyPr/>
          <a:lstStyle/>
          <a:p>
            <a:fld id="{AAF2EFBD-2F90-486F-9B6F-1DD84EFF71C7}" type="slidenum">
              <a:rPr lang="en-GB" smtClean="0"/>
              <a:t>6</a:t>
            </a:fld>
            <a:endParaRPr lang="en-GB"/>
          </a:p>
        </p:txBody>
      </p:sp>
    </p:spTree>
    <p:extLst>
      <p:ext uri="{BB962C8B-B14F-4D97-AF65-F5344CB8AC3E}">
        <p14:creationId xmlns:p14="http://schemas.microsoft.com/office/powerpoint/2010/main" val="3561532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dirty="0"/>
              <a:t>Hier sieht man Kuba</a:t>
            </a:r>
            <a:r>
              <a:rPr lang="de-AT" baseline="0" dirty="0"/>
              <a:t> noch einmal genauer.</a:t>
            </a:r>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7</a:t>
            </a:fld>
            <a:endParaRPr lang="en-GB"/>
          </a:p>
        </p:txBody>
      </p:sp>
    </p:spTree>
    <p:extLst>
      <p:ext uri="{BB962C8B-B14F-4D97-AF65-F5344CB8AC3E}">
        <p14:creationId xmlns:p14="http://schemas.microsoft.com/office/powerpoint/2010/main" val="3039838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Klima</a:t>
            </a:r>
          </a:p>
          <a:p>
            <a:r>
              <a:rPr lang="de-AT" sz="1200" b="0" i="0" kern="1200" dirty="0">
                <a:solidFill>
                  <a:schemeClr val="tx1"/>
                </a:solidFill>
                <a:effectLst/>
                <a:latin typeface="+mn-lt"/>
                <a:ea typeface="+mn-ea"/>
                <a:cs typeface="+mn-cs"/>
              </a:rPr>
              <a:t>Als Land der Tropen kennt Kuba nur zwei Jahreszeiten: </a:t>
            </a:r>
          </a:p>
          <a:p>
            <a:r>
              <a:rPr lang="de-AT" sz="1200" b="0" i="0" kern="1200" dirty="0">
                <a:solidFill>
                  <a:schemeClr val="tx1"/>
                </a:solidFill>
                <a:effectLst/>
                <a:latin typeface="+mn-lt"/>
                <a:ea typeface="+mn-ea"/>
                <a:cs typeface="+mn-cs"/>
              </a:rPr>
              <a:t>die heißen regenreicheren Sommermonate von Mai bis Oktober, </a:t>
            </a:r>
          </a:p>
          <a:p>
            <a:r>
              <a:rPr lang="de-AT" sz="1200" b="0" i="0" kern="1200" dirty="0">
                <a:solidFill>
                  <a:schemeClr val="tx1"/>
                </a:solidFill>
                <a:effectLst/>
                <a:latin typeface="+mn-lt"/>
                <a:ea typeface="+mn-ea"/>
                <a:cs typeface="+mn-cs"/>
              </a:rPr>
              <a:t>und den kühleren und trockeneren Winter von November bis April.</a:t>
            </a:r>
          </a:p>
          <a:p>
            <a:r>
              <a:rPr lang="de-AT" sz="1200" b="0" i="0" kern="1200" dirty="0">
                <a:solidFill>
                  <a:schemeClr val="tx1"/>
                </a:solidFill>
                <a:effectLst/>
                <a:latin typeface="+mn-lt"/>
                <a:ea typeface="+mn-ea"/>
                <a:cs typeface="+mn-cs"/>
              </a:rPr>
              <a:t>Die durchschnittliche Temperatur im Dezember ist</a:t>
            </a:r>
            <a:r>
              <a:rPr lang="de-AT" sz="1200" b="0" i="0" kern="1200" baseline="0" dirty="0">
                <a:solidFill>
                  <a:schemeClr val="tx1"/>
                </a:solidFill>
                <a:effectLst/>
                <a:latin typeface="+mn-lt"/>
                <a:ea typeface="+mn-ea"/>
                <a:cs typeface="+mn-cs"/>
              </a:rPr>
              <a:t> </a:t>
            </a:r>
            <a:r>
              <a:rPr lang="de-AT" sz="1200" b="0" i="0" kern="1200" dirty="0">
                <a:solidFill>
                  <a:schemeClr val="tx1"/>
                </a:solidFill>
                <a:effectLst/>
                <a:latin typeface="+mn-lt"/>
                <a:ea typeface="+mn-ea"/>
                <a:cs typeface="+mn-cs"/>
              </a:rPr>
              <a:t>22°C. </a:t>
            </a:r>
          </a:p>
          <a:p>
            <a:r>
              <a:rPr lang="de-AT" sz="1200" b="0" i="0" kern="1200" dirty="0">
                <a:solidFill>
                  <a:schemeClr val="tx1"/>
                </a:solidFill>
                <a:effectLst/>
                <a:latin typeface="+mn-lt"/>
                <a:ea typeface="+mn-ea"/>
                <a:cs typeface="+mn-cs"/>
              </a:rPr>
              <a:t>Für europäische Besucher ist das Land das ganze Jahr warm. </a:t>
            </a:r>
          </a:p>
          <a:p>
            <a:r>
              <a:rPr lang="de-AT" sz="1200" b="0" i="0" kern="1200" dirty="0">
                <a:solidFill>
                  <a:schemeClr val="tx1"/>
                </a:solidFill>
                <a:effectLst/>
                <a:latin typeface="+mn-lt"/>
                <a:ea typeface="+mn-ea"/>
                <a:cs typeface="+mn-cs"/>
              </a:rPr>
              <a:t>Aber das Temperaturgefühl ist relativ, daher kann man Kubaner im</a:t>
            </a:r>
            <a:r>
              <a:rPr lang="de-AT" sz="1200" b="0" i="0" kern="1200" baseline="0" dirty="0">
                <a:solidFill>
                  <a:schemeClr val="tx1"/>
                </a:solidFill>
                <a:effectLst/>
                <a:latin typeface="+mn-lt"/>
                <a:ea typeface="+mn-ea"/>
                <a:cs typeface="+mn-cs"/>
              </a:rPr>
              <a:t> Winter über Kälte jammern hören.</a:t>
            </a:r>
            <a:br>
              <a:rPr lang="de-AT" sz="1200" b="0" i="0" kern="1200" dirty="0">
                <a:solidFill>
                  <a:schemeClr val="tx1"/>
                </a:solidFill>
                <a:effectLst/>
                <a:latin typeface="+mn-lt"/>
                <a:ea typeface="+mn-ea"/>
                <a:cs typeface="+mn-cs"/>
              </a:rPr>
            </a:br>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Die typischen karibischen Regengüsse sind kurz, manchmal sehr heftig und können schnell Straßen in riesige Wasserlachen  verändern.</a:t>
            </a:r>
          </a:p>
          <a:p>
            <a:endParaRPr lang="de-AT" sz="1200" b="0" i="0" kern="1200" dirty="0">
              <a:solidFill>
                <a:schemeClr val="tx1"/>
              </a:solidFill>
              <a:effectLst/>
              <a:latin typeface="+mn-lt"/>
              <a:ea typeface="+mn-ea"/>
              <a:cs typeface="+mn-cs"/>
            </a:endParaRPr>
          </a:p>
          <a:p>
            <a:r>
              <a:rPr lang="de-AT" sz="1200" b="0" i="0" kern="1200" dirty="0">
                <a:solidFill>
                  <a:schemeClr val="tx1"/>
                </a:solidFill>
                <a:effectLst/>
                <a:latin typeface="+mn-lt"/>
                <a:ea typeface="+mn-ea"/>
                <a:cs typeface="+mn-cs"/>
              </a:rPr>
              <a:t>Das Klima kann man auch sehr gut im Klima Diagramm sehen.</a:t>
            </a:r>
          </a:p>
        </p:txBody>
      </p:sp>
      <p:sp>
        <p:nvSpPr>
          <p:cNvPr id="4" name="Foliennummernplatzhalter 3"/>
          <p:cNvSpPr>
            <a:spLocks noGrp="1"/>
          </p:cNvSpPr>
          <p:nvPr>
            <p:ph type="sldNum" sz="quarter" idx="10"/>
          </p:nvPr>
        </p:nvSpPr>
        <p:spPr/>
        <p:txBody>
          <a:bodyPr/>
          <a:lstStyle/>
          <a:p>
            <a:fld id="{AAF2EFBD-2F90-486F-9B6F-1DD84EFF71C7}" type="slidenum">
              <a:rPr lang="en-GB" smtClean="0"/>
              <a:t>8</a:t>
            </a:fld>
            <a:endParaRPr lang="en-GB"/>
          </a:p>
        </p:txBody>
      </p:sp>
    </p:spTree>
    <p:extLst>
      <p:ext uri="{BB962C8B-B14F-4D97-AF65-F5344CB8AC3E}">
        <p14:creationId xmlns:p14="http://schemas.microsoft.com/office/powerpoint/2010/main" val="2342750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r>
              <a:rPr lang="de-AT" sz="1200" b="1" i="0" kern="1200" dirty="0">
                <a:solidFill>
                  <a:schemeClr val="tx1"/>
                </a:solidFill>
                <a:effectLst/>
                <a:latin typeface="+mn-lt"/>
                <a:ea typeface="+mn-ea"/>
                <a:cs typeface="+mn-cs"/>
              </a:rPr>
              <a:t>Geschichte</a:t>
            </a:r>
          </a:p>
          <a:p>
            <a:r>
              <a:rPr lang="de-AT" sz="1200" b="0" i="0" kern="1200" dirty="0">
                <a:solidFill>
                  <a:schemeClr val="tx1"/>
                </a:solidFill>
                <a:effectLst/>
                <a:latin typeface="+mn-lt"/>
                <a:ea typeface="+mn-ea"/>
                <a:cs typeface="+mn-cs"/>
              </a:rPr>
              <a:t>Hört man Kuba, denkt man meist sofort an </a:t>
            </a:r>
            <a:r>
              <a:rPr lang="de-AT" sz="1200" b="0" i="0" u="none" strike="noStrike" kern="1200" dirty="0">
                <a:solidFill>
                  <a:schemeClr val="tx1"/>
                </a:solidFill>
                <a:effectLst/>
                <a:latin typeface="+mn-lt"/>
                <a:ea typeface="+mn-ea"/>
                <a:cs typeface="+mn-cs"/>
              </a:rPr>
              <a:t>Fidel Castro</a:t>
            </a:r>
            <a:r>
              <a:rPr lang="de-AT" sz="1200" b="0" i="0" kern="1200" dirty="0">
                <a:solidFill>
                  <a:schemeClr val="tx1"/>
                </a:solidFill>
                <a:effectLst/>
                <a:latin typeface="+mn-lt"/>
                <a:ea typeface="+mn-ea"/>
                <a:cs typeface="+mn-cs"/>
              </a:rPr>
              <a:t> und seine </a:t>
            </a:r>
            <a:r>
              <a:rPr lang="de-AT" sz="1200" b="0" i="0" u="none" strike="noStrike" kern="1200" dirty="0">
                <a:solidFill>
                  <a:schemeClr val="tx1"/>
                </a:solidFill>
                <a:effectLst/>
                <a:latin typeface="+mn-lt"/>
                <a:ea typeface="+mn-ea"/>
                <a:cs typeface="+mn-cs"/>
              </a:rPr>
              <a:t>Revolution</a:t>
            </a:r>
            <a:r>
              <a:rPr lang="de-AT" sz="1200" b="0" i="0" kern="1200" dirty="0">
                <a:solidFill>
                  <a:schemeClr val="tx1"/>
                </a:solidFill>
                <a:effectLst/>
                <a:latin typeface="+mn-lt"/>
                <a:ea typeface="+mn-ea"/>
                <a:cs typeface="+mn-cs"/>
              </a:rPr>
              <a:t>. </a:t>
            </a:r>
          </a:p>
          <a:p>
            <a:r>
              <a:rPr lang="de-AT" sz="1200" b="0" i="0" kern="1200" dirty="0">
                <a:solidFill>
                  <a:schemeClr val="tx1"/>
                </a:solidFill>
                <a:effectLst/>
                <a:latin typeface="+mn-lt"/>
                <a:ea typeface="+mn-ea"/>
                <a:cs typeface="+mn-cs"/>
              </a:rPr>
              <a:t>Doch spanische </a:t>
            </a:r>
            <a:r>
              <a:rPr lang="de-AT" sz="1200" b="0" i="0" u="none" strike="noStrike" kern="1200" dirty="0">
                <a:solidFill>
                  <a:schemeClr val="tx1"/>
                </a:solidFill>
                <a:effectLst/>
                <a:latin typeface="+mn-lt"/>
                <a:ea typeface="+mn-ea"/>
                <a:cs typeface="+mn-cs"/>
              </a:rPr>
              <a:t>Kolonialherrschaft</a:t>
            </a:r>
            <a:r>
              <a:rPr lang="de-AT" sz="1200" b="0" i="0" kern="1200" dirty="0">
                <a:solidFill>
                  <a:schemeClr val="tx1"/>
                </a:solidFill>
                <a:effectLst/>
                <a:latin typeface="+mn-lt"/>
                <a:ea typeface="+mn-ea"/>
                <a:cs typeface="+mn-cs"/>
              </a:rPr>
              <a:t>, Sklaverei, </a:t>
            </a:r>
            <a:r>
              <a:rPr lang="de-AT" sz="1200" b="0" i="0" u="none" strike="noStrike" kern="1200" dirty="0">
                <a:solidFill>
                  <a:schemeClr val="tx1"/>
                </a:solidFill>
                <a:effectLst/>
                <a:latin typeface="+mn-lt"/>
                <a:ea typeface="+mn-ea"/>
                <a:cs typeface="+mn-cs"/>
              </a:rPr>
              <a:t>Unabhängigkeitskriege</a:t>
            </a:r>
            <a:r>
              <a:rPr lang="de-AT" sz="1200" b="0" i="0" kern="1200" dirty="0">
                <a:solidFill>
                  <a:schemeClr val="tx1"/>
                </a:solidFill>
                <a:effectLst/>
                <a:latin typeface="+mn-lt"/>
                <a:ea typeface="+mn-ea"/>
                <a:cs typeface="+mn-cs"/>
              </a:rPr>
              <a:t> und die Ausrufung der Republik gehören genauso zur Geschichte des Landes. </a:t>
            </a:r>
          </a:p>
        </p:txBody>
      </p:sp>
      <p:sp>
        <p:nvSpPr>
          <p:cNvPr id="4" name="Foliennummernplatzhalter 3"/>
          <p:cNvSpPr>
            <a:spLocks noGrp="1"/>
          </p:cNvSpPr>
          <p:nvPr>
            <p:ph type="sldNum" sz="quarter" idx="10"/>
          </p:nvPr>
        </p:nvSpPr>
        <p:spPr/>
        <p:txBody>
          <a:bodyPr/>
          <a:lstStyle/>
          <a:p>
            <a:fld id="{AAF2EFBD-2F90-486F-9B6F-1DD84EFF71C7}" type="slidenum">
              <a:rPr lang="en-GB" smtClean="0"/>
              <a:t>9</a:t>
            </a:fld>
            <a:endParaRPr lang="en-GB"/>
          </a:p>
        </p:txBody>
      </p:sp>
    </p:spTree>
    <p:extLst>
      <p:ext uri="{BB962C8B-B14F-4D97-AF65-F5344CB8AC3E}">
        <p14:creationId xmlns:p14="http://schemas.microsoft.com/office/powerpoint/2010/main" val="2486480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1143000"/>
            <a:ext cx="5486400" cy="3086100"/>
          </a:xfrm>
          <a:prstGeom prst="rect">
            <a:avLst/>
          </a:prstGeom>
        </p:spPr>
      </p:sp>
      <p:sp>
        <p:nvSpPr>
          <p:cNvPr id="3" name="Notizenplatzhalter 2"/>
          <p:cNvSpPr>
            <a:spLocks noGrp="1"/>
          </p:cNvSpPr>
          <p:nvPr>
            <p:ph type="body" idx="1"/>
          </p:nvPr>
        </p:nvSpPr>
        <p:spPr/>
        <p:txBody>
          <a:bodyPr/>
          <a:lstStyle/>
          <a:p>
            <a:pPr fontAlgn="base"/>
            <a:r>
              <a:rPr lang="de-AT" sz="1200" b="1" i="0" kern="1200" dirty="0">
                <a:solidFill>
                  <a:schemeClr val="tx1"/>
                </a:solidFill>
                <a:effectLst/>
                <a:latin typeface="+mn-lt"/>
                <a:ea typeface="+mn-ea"/>
                <a:cs typeface="+mn-cs"/>
              </a:rPr>
              <a:t>Kolumbus entdeckt Kuba</a:t>
            </a:r>
          </a:p>
          <a:p>
            <a:pPr fontAlgn="base"/>
            <a:r>
              <a:rPr lang="de-AT" sz="1200" b="0" i="0" kern="1200" dirty="0">
                <a:solidFill>
                  <a:schemeClr val="tx1"/>
                </a:solidFill>
                <a:effectLst/>
                <a:latin typeface="+mn-lt"/>
                <a:ea typeface="+mn-ea"/>
                <a:cs typeface="+mn-cs"/>
              </a:rPr>
              <a:t>"Die schönste Insel, die Menschenaugen jemals erblickten", so schrieb es Christoph Kolumbus in sein Bord-Tagebuch. </a:t>
            </a:r>
          </a:p>
          <a:p>
            <a:pPr fontAlgn="base"/>
            <a:r>
              <a:rPr lang="de-AT" sz="1200" b="0" i="0" kern="1200" dirty="0">
                <a:solidFill>
                  <a:schemeClr val="tx1"/>
                </a:solidFill>
                <a:effectLst/>
                <a:latin typeface="+mn-lt"/>
                <a:ea typeface="+mn-ea"/>
                <a:cs typeface="+mn-cs"/>
              </a:rPr>
              <a:t>Am 27.</a:t>
            </a:r>
            <a:r>
              <a:rPr lang="de-AT" sz="1200" b="0" i="0" kern="1200" baseline="0" dirty="0">
                <a:solidFill>
                  <a:schemeClr val="tx1"/>
                </a:solidFill>
                <a:effectLst/>
                <a:latin typeface="+mn-lt"/>
                <a:ea typeface="+mn-ea"/>
                <a:cs typeface="+mn-cs"/>
              </a:rPr>
              <a:t> Oktober 1492 entdeckte er</a:t>
            </a:r>
            <a:r>
              <a:rPr lang="de-AT" sz="1200" b="0" i="0" kern="1200" dirty="0">
                <a:solidFill>
                  <a:schemeClr val="tx1"/>
                </a:solidFill>
                <a:effectLst/>
                <a:latin typeface="+mn-lt"/>
                <a:ea typeface="+mn-ea"/>
                <a:cs typeface="+mn-cs"/>
              </a:rPr>
              <a:t> Kuba. Er sollte im Auftrag der spanischen Krone einen Seeweg nach Indien finden.</a:t>
            </a:r>
          </a:p>
          <a:p>
            <a:pPr fontAlgn="base"/>
            <a:endParaRPr lang="de-AT" sz="1200" b="0" i="0" kern="1200" dirty="0">
              <a:solidFill>
                <a:schemeClr val="tx1"/>
              </a:solidFill>
              <a:effectLst/>
              <a:latin typeface="+mn-lt"/>
              <a:ea typeface="+mn-ea"/>
              <a:cs typeface="+mn-cs"/>
            </a:endParaRPr>
          </a:p>
          <a:p>
            <a:pPr fontAlgn="base"/>
            <a:r>
              <a:rPr lang="de-AT" sz="1200" b="0" i="0" kern="1200" dirty="0">
                <a:solidFill>
                  <a:schemeClr val="tx1"/>
                </a:solidFill>
                <a:effectLst/>
                <a:latin typeface="+mn-lt"/>
                <a:ea typeface="+mn-ea"/>
                <a:cs typeface="+mn-cs"/>
              </a:rPr>
              <a:t>Die Insel war nicht nur schön, sondern auch von strategisch bedeutsamer Lage zur Eroberung Amerikas. </a:t>
            </a:r>
          </a:p>
          <a:p>
            <a:pPr fontAlgn="base"/>
            <a:r>
              <a:rPr lang="de-AT" sz="1200" b="0" i="0" kern="1200" dirty="0">
                <a:solidFill>
                  <a:schemeClr val="tx1"/>
                </a:solidFill>
                <a:effectLst/>
                <a:latin typeface="+mn-lt"/>
                <a:ea typeface="+mn-ea"/>
                <a:cs typeface="+mn-cs"/>
              </a:rPr>
              <a:t>Schnell galt Kuba als "Schlüssel zur neuen Welt". </a:t>
            </a:r>
          </a:p>
          <a:p>
            <a:pPr fontAlgn="base"/>
            <a:r>
              <a:rPr lang="de-AT" sz="1200" b="0" i="0" kern="1200" dirty="0">
                <a:solidFill>
                  <a:schemeClr val="tx1"/>
                </a:solidFill>
                <a:effectLst/>
                <a:latin typeface="+mn-lt"/>
                <a:ea typeface="+mn-ea"/>
                <a:cs typeface="+mn-cs"/>
              </a:rPr>
              <a:t>Bevor Kolumbus die Insel entdeckte, lebten laut Schätzungen 200.000 Ureinwohner auf Kuba. </a:t>
            </a:r>
          </a:p>
          <a:p>
            <a:pPr fontAlgn="base"/>
            <a:r>
              <a:rPr lang="de-AT" sz="1200" b="0" i="0" kern="1200" dirty="0">
                <a:solidFill>
                  <a:schemeClr val="tx1"/>
                </a:solidFill>
                <a:effectLst/>
                <a:latin typeface="+mn-lt"/>
                <a:ea typeface="+mn-ea"/>
                <a:cs typeface="+mn-cs"/>
              </a:rPr>
              <a:t>Archäologische Funde geben Hinweise darauf, dass die ersten Bewohner vor mehr als 10.000 Jahren die Insel betraten. </a:t>
            </a:r>
          </a:p>
          <a:p>
            <a:pPr fontAlgn="base"/>
            <a:r>
              <a:rPr lang="de-AT" sz="1200" b="0" i="0" kern="1200" dirty="0">
                <a:solidFill>
                  <a:schemeClr val="tx1"/>
                </a:solidFill>
                <a:effectLst/>
                <a:latin typeface="+mn-lt"/>
                <a:ea typeface="+mn-ea"/>
                <a:cs typeface="+mn-cs"/>
              </a:rPr>
              <a:t>Kolumbus nannte die Einwohner "Indios", weil er glaubte, in Indien zu sein.</a:t>
            </a:r>
          </a:p>
          <a:p>
            <a:endParaRPr lang="de-AT" dirty="0"/>
          </a:p>
        </p:txBody>
      </p:sp>
      <p:sp>
        <p:nvSpPr>
          <p:cNvPr id="4" name="Foliennummernplatzhalter 3"/>
          <p:cNvSpPr>
            <a:spLocks noGrp="1"/>
          </p:cNvSpPr>
          <p:nvPr>
            <p:ph type="sldNum" sz="quarter" idx="10"/>
          </p:nvPr>
        </p:nvSpPr>
        <p:spPr/>
        <p:txBody>
          <a:bodyPr/>
          <a:lstStyle/>
          <a:p>
            <a:fld id="{AAF2EFBD-2F90-486F-9B6F-1DD84EFF71C7}" type="slidenum">
              <a:rPr lang="en-GB" smtClean="0"/>
              <a:t>10</a:t>
            </a:fld>
            <a:endParaRPr lang="en-GB"/>
          </a:p>
        </p:txBody>
      </p:sp>
    </p:spTree>
    <p:extLst>
      <p:ext uri="{BB962C8B-B14F-4D97-AF65-F5344CB8AC3E}">
        <p14:creationId xmlns:p14="http://schemas.microsoft.com/office/powerpoint/2010/main" val="8029167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bg>
      <p:bgPr>
        <a:blipFill dpi="0" rotWithShape="1">
          <a:blip r:embed="rId2">
            <a:alphaModFix amt="86000"/>
            <a:lum/>
          </a:blip>
          <a:srcRect/>
          <a:stretch>
            <a:fillRect t="-8000" b="-8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1709530" y="4881489"/>
            <a:ext cx="4170765" cy="376310"/>
          </a:xfrm>
        </p:spPr>
        <p:txBody>
          <a:bodyPr>
            <a:normAutofit/>
          </a:bodyPr>
          <a:lstStyle>
            <a:lvl1pPr marL="0" indent="0" algn="ctr">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de-DE" dirty="0" err="1"/>
              <a:t>By</a:t>
            </a:r>
            <a:r>
              <a:rPr lang="de-DE" dirty="0"/>
              <a:t> Hundstorfer Isabella</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FA62B8D9-8461-45C9-A85D-3B7ADE97C46C}" type="datetime4">
              <a:rPr lang="de-AT" smtClean="0"/>
              <a:t>18. Dezember 2016</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r>
              <a:rPr lang="en-US"/>
              <a:t>Hundstorfer Isabella</a:t>
            </a:r>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37061624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4D5E4C6B-9BF5-40FE-AEA6-5A3E14C2136E}" type="datetime4">
              <a:rPr lang="de-AT" smtClean="0"/>
              <a:t>18. Dezember 2016</a:t>
            </a:fld>
            <a:endParaRPr lang="en-US" dirty="0"/>
          </a:p>
        </p:txBody>
      </p:sp>
      <p:sp>
        <p:nvSpPr>
          <p:cNvPr id="6" name="Footer Placeholder 5"/>
          <p:cNvSpPr>
            <a:spLocks noGrp="1"/>
          </p:cNvSpPr>
          <p:nvPr>
            <p:ph type="ftr" sz="quarter" idx="11"/>
          </p:nvPr>
        </p:nvSpPr>
        <p:spPr/>
        <p:txBody>
          <a:bodyPr/>
          <a:lstStyle/>
          <a:p>
            <a:r>
              <a:rPr lang="en-US"/>
              <a:t>Hundstorfer Isabella</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3345904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E20B0B9-0B90-4A34-9012-7A26526AB28D}" type="datetime4">
              <a:rPr lang="de-AT" smtClean="0"/>
              <a:t>18. Dezember 2016</a:t>
            </a:fld>
            <a:endParaRPr lang="en-US" dirty="0"/>
          </a:p>
        </p:txBody>
      </p:sp>
      <p:sp>
        <p:nvSpPr>
          <p:cNvPr id="5" name="Footer Placeholder 4"/>
          <p:cNvSpPr>
            <a:spLocks noGrp="1"/>
          </p:cNvSpPr>
          <p:nvPr>
            <p:ph type="ftr" sz="quarter" idx="11"/>
          </p:nvPr>
        </p:nvSpPr>
        <p:spPr/>
        <p:txBody>
          <a:bodyPr/>
          <a:lstStyle/>
          <a:p>
            <a:r>
              <a:rPr lang="en-US"/>
              <a:t>Hundstorfer Isabella</a:t>
            </a:r>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‹Nr.›</a:t>
            </a:fld>
            <a:endParaRPr lang="en-US" dirty="0"/>
          </a:p>
        </p:txBody>
      </p:sp>
    </p:spTree>
    <p:extLst>
      <p:ext uri="{BB962C8B-B14F-4D97-AF65-F5344CB8AC3E}">
        <p14:creationId xmlns:p14="http://schemas.microsoft.com/office/powerpoint/2010/main" val="42479092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1EB4586-FC89-43FB-B299-1E33C556847D}" type="datetime4">
              <a:rPr lang="de-AT" smtClean="0"/>
              <a:t>18. Dezember 2016</a:t>
            </a:fld>
            <a:endParaRPr lang="en-US" dirty="0"/>
          </a:p>
        </p:txBody>
      </p:sp>
      <p:sp>
        <p:nvSpPr>
          <p:cNvPr id="5" name="Footer Placeholder 4"/>
          <p:cNvSpPr>
            <a:spLocks noGrp="1"/>
          </p:cNvSpPr>
          <p:nvPr>
            <p:ph type="ftr" sz="quarter" idx="11"/>
          </p:nvPr>
        </p:nvSpPr>
        <p:spPr/>
        <p:txBody>
          <a:bodyPr/>
          <a:lstStyle/>
          <a:p>
            <a:r>
              <a:rPr lang="en-US"/>
              <a:t>Hundstorfer Isabella</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2044717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Titelmasterformat durch Klicken bearbeiten</a:t>
            </a:r>
            <a:endParaRPr lang="en-US" dirty="0"/>
          </a:p>
        </p:txBody>
      </p:sp>
      <p:sp>
        <p:nvSpPr>
          <p:cNvPr id="3" name="Content Placeholder 2"/>
          <p:cNvSpPr>
            <a:spLocks noGrp="1"/>
          </p:cNvSpPr>
          <p:nvPr>
            <p:ph idx="1"/>
          </p:nvPr>
        </p:nvSpPr>
        <p:spPr/>
        <p:txBody>
          <a:bodyPr/>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4" name="Date Placehold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ooter Placeholder 4"/>
          <p:cNvSpPr>
            <a:spLocks noGrp="1"/>
          </p:cNvSpPr>
          <p:nvPr>
            <p:ph type="ftr" sz="quarter" idx="11"/>
          </p:nvPr>
        </p:nvSpPr>
        <p:spPr/>
        <p:txBody>
          <a:bodyPr/>
          <a:lstStyle/>
          <a:p>
            <a:r>
              <a:rPr lang="en-US"/>
              <a:t>Hundstorfer Isabella</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22702584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enutzerdefiniertes Layout">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fld id="{145516F4-3F20-46F7-9CCE-3A5BF1052D40}" type="datetime4">
              <a:rPr lang="de-AT" smtClean="0"/>
              <a:t>18. Dezember 2016</a:t>
            </a:fld>
            <a:endParaRPr lang="en-US" dirty="0"/>
          </a:p>
        </p:txBody>
      </p:sp>
      <p:sp>
        <p:nvSpPr>
          <p:cNvPr id="4" name="Fußzeilenplatzhalter 3"/>
          <p:cNvSpPr>
            <a:spLocks noGrp="1"/>
          </p:cNvSpPr>
          <p:nvPr>
            <p:ph type="ftr" sz="quarter" idx="11"/>
          </p:nvPr>
        </p:nvSpPr>
        <p:spPr/>
        <p:txBody>
          <a:bodyPr/>
          <a:lstStyle/>
          <a:p>
            <a:r>
              <a:rPr lang="en-US"/>
              <a:t>Hundstorfer Isabella</a:t>
            </a:r>
            <a:endParaRPr lang="en-US" dirty="0"/>
          </a:p>
        </p:txBody>
      </p:sp>
      <p:sp>
        <p:nvSpPr>
          <p:cNvPr id="5" name="Foliennummernplatzhalter 4"/>
          <p:cNvSpPr>
            <a:spLocks noGrp="1"/>
          </p:cNvSpPr>
          <p:nvPr>
            <p:ph type="sldNum" sz="quarter" idx="12"/>
          </p:nvPr>
        </p:nvSpPr>
        <p:spPr/>
        <p:txBody>
          <a:bodyPr/>
          <a:lstStyle/>
          <a:p>
            <a:fld id="{D57F1E4F-1CFF-5643-939E-217C01CDF565}" type="slidenum">
              <a:rPr lang="en-US" smtClean="0"/>
              <a:pPr/>
              <a:t>‹Nr.›</a:t>
            </a:fld>
            <a:endParaRPr lang="en-US" dirty="0"/>
          </a:p>
        </p:txBody>
      </p:sp>
      <p:sp>
        <p:nvSpPr>
          <p:cNvPr id="6" name="Content Placeholder 2"/>
          <p:cNvSpPr>
            <a:spLocks noGrp="1"/>
          </p:cNvSpPr>
          <p:nvPr>
            <p:ph idx="1"/>
          </p:nvPr>
        </p:nvSpPr>
        <p:spPr>
          <a:xfrm>
            <a:off x="1143000" y="590843"/>
            <a:ext cx="9872871" cy="5505157"/>
          </a:xfrm>
        </p:spPr>
        <p:txBody>
          <a:bodyPr/>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Tree>
    <p:extLst>
      <p:ext uri="{BB962C8B-B14F-4D97-AF65-F5344CB8AC3E}">
        <p14:creationId xmlns:p14="http://schemas.microsoft.com/office/powerpoint/2010/main" val="3131446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de-DE"/>
              <a:t>Titelmasterformat durch Klicken bearbeiten</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dirty="0"/>
              <a:t>Formatvorlagen des Textmasters bearbeiten</a:t>
            </a:r>
          </a:p>
        </p:txBody>
      </p:sp>
      <p:sp>
        <p:nvSpPr>
          <p:cNvPr id="4" name="Date Placeholder 3"/>
          <p:cNvSpPr>
            <a:spLocks noGrp="1"/>
          </p:cNvSpPr>
          <p:nvPr>
            <p:ph type="dt" sz="half" idx="10"/>
          </p:nvPr>
        </p:nvSpPr>
        <p:spPr/>
        <p:txBody>
          <a:bodyPr/>
          <a:lstStyle/>
          <a:p>
            <a:fld id="{7D6292AF-418D-41A5-A19E-89DB5E62471C}" type="datetime4">
              <a:rPr lang="de-AT" smtClean="0"/>
              <a:t>18. Dezember 2016</a:t>
            </a:fld>
            <a:endParaRPr lang="en-US" dirty="0"/>
          </a:p>
        </p:txBody>
      </p:sp>
      <p:sp>
        <p:nvSpPr>
          <p:cNvPr id="5" name="Footer Placeholder 4"/>
          <p:cNvSpPr>
            <a:spLocks noGrp="1"/>
          </p:cNvSpPr>
          <p:nvPr>
            <p:ph type="ftr" sz="quarter" idx="11"/>
          </p:nvPr>
        </p:nvSpPr>
        <p:spPr/>
        <p:txBody>
          <a:bodyPr/>
          <a:lstStyle/>
          <a:p>
            <a:r>
              <a:rPr lang="en-US"/>
              <a:t>Hundstorfer Isabella</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3406473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A8D28762-30B9-4D3D-84F2-1C333A4AF983}" type="datetime4">
              <a:rPr lang="de-AT" smtClean="0"/>
              <a:t>18. Dezember 2016</a:t>
            </a:fld>
            <a:endParaRPr lang="en-US" dirty="0"/>
          </a:p>
        </p:txBody>
      </p:sp>
      <p:sp>
        <p:nvSpPr>
          <p:cNvPr id="6" name="Footer Placeholder 5"/>
          <p:cNvSpPr>
            <a:spLocks noGrp="1"/>
          </p:cNvSpPr>
          <p:nvPr>
            <p:ph type="ftr" sz="quarter" idx="11"/>
          </p:nvPr>
        </p:nvSpPr>
        <p:spPr/>
        <p:txBody>
          <a:bodyPr/>
          <a:lstStyle/>
          <a:p>
            <a:r>
              <a:rPr lang="en-US"/>
              <a:t>Hundstorfer Isabella</a:t>
            </a:r>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‹Nr.›</a:t>
            </a:fld>
            <a:endParaRPr lang="en-US" dirty="0"/>
          </a:p>
        </p:txBody>
      </p:sp>
    </p:spTree>
    <p:extLst>
      <p:ext uri="{BB962C8B-B14F-4D97-AF65-F5344CB8AC3E}">
        <p14:creationId xmlns:p14="http://schemas.microsoft.com/office/powerpoint/2010/main" val="674167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A767E480-CD50-4FDC-9810-5652B672C0F5}" type="datetime4">
              <a:rPr lang="de-AT" smtClean="0"/>
              <a:t>18. Dezember 2016</a:t>
            </a:fld>
            <a:endParaRPr lang="en-US" dirty="0"/>
          </a:p>
        </p:txBody>
      </p:sp>
      <p:sp>
        <p:nvSpPr>
          <p:cNvPr id="8" name="Footer Placeholder 7"/>
          <p:cNvSpPr>
            <a:spLocks noGrp="1"/>
          </p:cNvSpPr>
          <p:nvPr>
            <p:ph type="ftr" sz="quarter" idx="11"/>
          </p:nvPr>
        </p:nvSpPr>
        <p:spPr/>
        <p:txBody>
          <a:bodyPr/>
          <a:lstStyle/>
          <a:p>
            <a:r>
              <a:rPr lang="en-US"/>
              <a:t>Hundstorfer Isabella</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1427989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Date Placeholder 2"/>
          <p:cNvSpPr>
            <a:spLocks noGrp="1"/>
          </p:cNvSpPr>
          <p:nvPr>
            <p:ph type="dt" sz="half" idx="10"/>
          </p:nvPr>
        </p:nvSpPr>
        <p:spPr/>
        <p:txBody>
          <a:bodyPr/>
          <a:lstStyle/>
          <a:p>
            <a:fld id="{030BF9C0-C185-4497-AF0E-40D197FBB44E}" type="datetime4">
              <a:rPr lang="de-AT" smtClean="0"/>
              <a:t>18. Dezember 2016</a:t>
            </a:fld>
            <a:endParaRPr lang="en-US" dirty="0"/>
          </a:p>
        </p:txBody>
      </p:sp>
      <p:sp>
        <p:nvSpPr>
          <p:cNvPr id="4" name="Footer Placeholder 3"/>
          <p:cNvSpPr>
            <a:spLocks noGrp="1"/>
          </p:cNvSpPr>
          <p:nvPr>
            <p:ph type="ftr" sz="quarter" idx="11"/>
          </p:nvPr>
        </p:nvSpPr>
        <p:spPr/>
        <p:txBody>
          <a:bodyPr/>
          <a:lstStyle/>
          <a:p>
            <a:r>
              <a:rPr lang="en-US"/>
              <a:t>Hundstorfer Isabella</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2768168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DE4A50-38D5-4FB3-A078-1B4A5096BA35}" type="datetime4">
              <a:rPr lang="de-AT" smtClean="0"/>
              <a:t>18. Dezember 2016</a:t>
            </a:fld>
            <a:endParaRPr lang="en-US" dirty="0"/>
          </a:p>
        </p:txBody>
      </p:sp>
      <p:sp>
        <p:nvSpPr>
          <p:cNvPr id="3" name="Footer Placeholder 2"/>
          <p:cNvSpPr>
            <a:spLocks noGrp="1"/>
          </p:cNvSpPr>
          <p:nvPr>
            <p:ph type="ftr" sz="quarter" idx="11"/>
          </p:nvPr>
        </p:nvSpPr>
        <p:spPr/>
        <p:txBody>
          <a:bodyPr/>
          <a:lstStyle/>
          <a:p>
            <a:r>
              <a:rPr lang="en-US"/>
              <a:t>Hundstorfer Isabella</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4028243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de-DE"/>
              <a:t>Titelmasterformat durch Klicken bearbeiten</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E262260F-B45E-4D28-8879-09603C6038E5}" type="datetime4">
              <a:rPr lang="de-AT" smtClean="0"/>
              <a:t>18. Dezember 2016</a:t>
            </a:fld>
            <a:endParaRPr lang="en-US" dirty="0"/>
          </a:p>
        </p:txBody>
      </p:sp>
      <p:sp>
        <p:nvSpPr>
          <p:cNvPr id="6" name="Footer Placeholder 5"/>
          <p:cNvSpPr>
            <a:spLocks noGrp="1"/>
          </p:cNvSpPr>
          <p:nvPr>
            <p:ph type="ftr" sz="quarter" idx="11"/>
          </p:nvPr>
        </p:nvSpPr>
        <p:spPr/>
        <p:txBody>
          <a:bodyPr/>
          <a:lstStyle/>
          <a:p>
            <a:r>
              <a:rPr lang="en-US"/>
              <a:t>Hundstorfer Isabella</a:t>
            </a:r>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‹Nr.›</a:t>
            </a:fld>
            <a:endParaRPr lang="en-US" dirty="0"/>
          </a:p>
        </p:txBody>
      </p:sp>
    </p:spTree>
    <p:extLst>
      <p:ext uri="{BB962C8B-B14F-4D97-AF65-F5344CB8AC3E}">
        <p14:creationId xmlns:p14="http://schemas.microsoft.com/office/powerpoint/2010/main" val="2034788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t="-6000" b="-6000"/>
          </a:stretch>
        </a:blipFill>
        <a:effectLst/>
      </p:bgPr>
    </p:bg>
    <p:spTree>
      <p:nvGrpSpPr>
        <p:cNvPr id="1" name=""/>
        <p:cNvGrpSpPr/>
        <p:nvPr/>
      </p:nvGrpSpPr>
      <p:grpSpPr>
        <a:xfrm>
          <a:off x="0" y="0"/>
          <a:ext cx="0" cy="0"/>
          <a:chOff x="0" y="0"/>
          <a:chExt cx="0" cy="0"/>
        </a:xfrm>
      </p:grpSpPr>
      <p:sp>
        <p:nvSpPr>
          <p:cNvPr id="8" name="Rechteck 7"/>
          <p:cNvSpPr/>
          <p:nvPr userDrawn="1"/>
        </p:nvSpPr>
        <p:spPr>
          <a:xfrm>
            <a:off x="1029133" y="453577"/>
            <a:ext cx="10100603" cy="5745526"/>
          </a:xfrm>
          <a:prstGeom prst="rect">
            <a:avLst/>
          </a:prstGeom>
          <a:solidFill>
            <a:srgbClr val="F7F1F2">
              <a:alpha val="83922"/>
            </a:srgb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GB"/>
          </a:p>
        </p:txBody>
      </p:sp>
      <p:sp>
        <p:nvSpPr>
          <p:cNvPr id="2" name="Title Placeholder 1"/>
          <p:cNvSpPr>
            <a:spLocks noGrp="1"/>
          </p:cNvSpPr>
          <p:nvPr>
            <p:ph type="title"/>
          </p:nvPr>
        </p:nvSpPr>
        <p:spPr>
          <a:xfrm>
            <a:off x="1143000" y="609600"/>
            <a:ext cx="9875520" cy="866503"/>
          </a:xfrm>
          <a:prstGeom prst="rect">
            <a:avLst/>
          </a:prstGeom>
        </p:spPr>
        <p:txBody>
          <a:bodyPr vert="horz" lIns="91440" tIns="45720" rIns="91440" bIns="45720" rtlCol="0" anchor="ctr">
            <a:normAutofit/>
          </a:bodyPr>
          <a:lstStyle/>
          <a:p>
            <a:r>
              <a:rPr lang="de-AT" noProof="0" dirty="0"/>
              <a:t>Titelmasterformat durch Klicken</a:t>
            </a:r>
          </a:p>
        </p:txBody>
      </p:sp>
      <p:sp>
        <p:nvSpPr>
          <p:cNvPr id="3" name="Text Placeholder 2"/>
          <p:cNvSpPr>
            <a:spLocks noGrp="1"/>
          </p:cNvSpPr>
          <p:nvPr>
            <p:ph type="body" idx="1"/>
          </p:nvPr>
        </p:nvSpPr>
        <p:spPr>
          <a:xfrm>
            <a:off x="1143000" y="1671315"/>
            <a:ext cx="9872871" cy="4424685"/>
          </a:xfrm>
          <a:prstGeom prst="rect">
            <a:avLst/>
          </a:prstGeom>
        </p:spPr>
        <p:txBody>
          <a:bodyPr vert="horz" lIns="91440" tIns="45720" rIns="91440" bIns="45720" rtlCol="0">
            <a:normAutofit/>
          </a:bodyPr>
          <a:lstStyle/>
          <a:p>
            <a:pPr lvl="0"/>
            <a:r>
              <a:rPr lang="de-AT" noProof="0" dirty="0"/>
              <a:t>Formatvorlagen des Textmasters bearbeiten</a:t>
            </a:r>
          </a:p>
          <a:p>
            <a:pPr lvl="1"/>
            <a:r>
              <a:rPr lang="de-AT" noProof="0" dirty="0"/>
              <a:t>Zweite Ebene</a:t>
            </a:r>
          </a:p>
          <a:p>
            <a:pPr lvl="2"/>
            <a:r>
              <a:rPr lang="de-AT" noProof="0" dirty="0"/>
              <a:t>Dritte Ebene</a:t>
            </a:r>
          </a:p>
          <a:p>
            <a:pPr lvl="3"/>
            <a:r>
              <a:rPr lang="de-AT" noProof="0" dirty="0"/>
              <a:t>Vierte Ebene</a:t>
            </a:r>
          </a:p>
          <a:p>
            <a:pPr lvl="4"/>
            <a:r>
              <a:rPr lang="de-AT" noProof="0" dirty="0"/>
              <a:t>Fünfte Ebene</a:t>
            </a:r>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bg1"/>
                </a:solidFill>
                <a:latin typeface="Calibri" panose="020F0502020204030204" pitchFamily="34" charset="0"/>
                <a:cs typeface="Calibri" panose="020F0502020204030204" pitchFamily="34" charset="0"/>
              </a:defRPr>
            </a:lvl1pPr>
          </a:lstStyle>
          <a:p>
            <a:fld id="{77330C84-796A-472A-857D-35585EF01AEF}" type="datetime4">
              <a:rPr lang="de-AT" smtClean="0"/>
              <a:pPr/>
              <a:t>18. Dezember 2016</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bg1"/>
                </a:solidFill>
                <a:latin typeface="Calibri" panose="020F0502020204030204" pitchFamily="34" charset="0"/>
                <a:cs typeface="Calibri" panose="020F0502020204030204" pitchFamily="34" charset="0"/>
              </a:defRPr>
            </a:lvl1pPr>
          </a:lstStyle>
          <a:p>
            <a:r>
              <a:rPr lang="en-US" dirty="0"/>
              <a:t>Hundstorfer Isabella</a:t>
            </a:r>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bg1"/>
                </a:solidFill>
                <a:latin typeface="Calibri" panose="020F0502020204030204" pitchFamily="34" charset="0"/>
                <a:cs typeface="Calibri" panose="020F0502020204030204" pitchFamily="34" charset="0"/>
              </a:defRPr>
            </a:lvl1p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3173767032"/>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9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Lst>
  <p:hf hdr="0"/>
  <p:txStyles>
    <p:titleStyle>
      <a:lvl1pPr algn="l" defTabSz="914400" rtl="0" eaLnBrk="1" latinLnBrk="0" hangingPunct="1">
        <a:lnSpc>
          <a:spcPct val="90000"/>
        </a:lnSpc>
        <a:spcBef>
          <a:spcPct val="0"/>
        </a:spcBef>
        <a:buNone/>
        <a:defRPr sz="4400" kern="1200">
          <a:solidFill>
            <a:schemeClr val="tx1"/>
          </a:solidFill>
          <a:latin typeface="Calibri" panose="020F0502020204030204" pitchFamily="34" charset="0"/>
          <a:ea typeface="+mj-ea"/>
          <a:cs typeface="Calibri" panose="020F0502020204030204" pitchFamily="34" charset="0"/>
        </a:defRPr>
      </a:lvl1pPr>
    </p:titleStyle>
    <p:bodyStyle>
      <a:lvl1pPr marL="228600" indent="-182880" algn="l" defTabSz="914400" rtl="0" eaLnBrk="1" latinLnBrk="0" hangingPunct="1">
        <a:lnSpc>
          <a:spcPct val="90000"/>
        </a:lnSpc>
        <a:spcBef>
          <a:spcPts val="1400"/>
        </a:spcBef>
        <a:buClrTx/>
        <a:buSzPct val="80000"/>
        <a:buFont typeface="Corbel" pitchFamily="34" charset="0"/>
        <a:buChar char="•"/>
        <a:defRPr sz="2800" kern="1200">
          <a:solidFill>
            <a:schemeClr val="tx1"/>
          </a:solidFill>
          <a:latin typeface="Calibri" panose="020F0502020204030204" pitchFamily="34" charset="0"/>
          <a:ea typeface="+mn-ea"/>
          <a:cs typeface="Calibri" panose="020F0502020204030204" pitchFamily="34" charset="0"/>
        </a:defRPr>
      </a:lvl1pPr>
      <a:lvl2pPr marL="457200" indent="-182880" algn="l" defTabSz="914400" rtl="0" eaLnBrk="1" latinLnBrk="0" hangingPunct="1">
        <a:lnSpc>
          <a:spcPct val="90000"/>
        </a:lnSpc>
        <a:spcBef>
          <a:spcPts val="200"/>
        </a:spcBef>
        <a:spcAft>
          <a:spcPts val="400"/>
        </a:spcAft>
        <a:buClrTx/>
        <a:buSzPct val="80000"/>
        <a:buFont typeface="Corbel" pitchFamily="34" charset="0"/>
        <a:buChar char="•"/>
        <a:defRPr sz="2800" kern="1200">
          <a:solidFill>
            <a:schemeClr val="tx1"/>
          </a:solidFill>
          <a:latin typeface="Calibri" panose="020F0502020204030204" pitchFamily="34" charset="0"/>
          <a:ea typeface="+mn-ea"/>
          <a:cs typeface="Calibri" panose="020F0502020204030204" pitchFamily="34" charset="0"/>
        </a:defRPr>
      </a:lvl2pPr>
      <a:lvl3pPr marL="731520" indent="-182880" algn="l" defTabSz="914400" rtl="0" eaLnBrk="1" latinLnBrk="0" hangingPunct="1">
        <a:lnSpc>
          <a:spcPct val="90000"/>
        </a:lnSpc>
        <a:spcBef>
          <a:spcPts val="200"/>
        </a:spcBef>
        <a:spcAft>
          <a:spcPts val="400"/>
        </a:spcAft>
        <a:buClrTx/>
        <a:buSzPct val="80000"/>
        <a:buFont typeface="Corbel" pitchFamily="34" charset="0"/>
        <a:buChar char="•"/>
        <a:defRPr sz="2400" kern="1200">
          <a:solidFill>
            <a:schemeClr val="tx1"/>
          </a:solidFill>
          <a:latin typeface="Calibri" panose="020F0502020204030204" pitchFamily="34" charset="0"/>
          <a:ea typeface="+mn-ea"/>
          <a:cs typeface="Calibri" panose="020F0502020204030204" pitchFamily="34" charset="0"/>
        </a:defRPr>
      </a:lvl3pPr>
      <a:lvl4pPr marL="1005840" indent="-182880" algn="l" defTabSz="914400" rtl="0" eaLnBrk="1" latinLnBrk="0" hangingPunct="1">
        <a:lnSpc>
          <a:spcPct val="90000"/>
        </a:lnSpc>
        <a:spcBef>
          <a:spcPts val="200"/>
        </a:spcBef>
        <a:spcAft>
          <a:spcPts val="400"/>
        </a:spcAft>
        <a:buClrTx/>
        <a:buSzPct val="80000"/>
        <a:buFont typeface="Corbel" pitchFamily="34" charset="0"/>
        <a:buChar char="•"/>
        <a:defRPr sz="2000" kern="1200">
          <a:solidFill>
            <a:schemeClr val="tx1"/>
          </a:solidFill>
          <a:latin typeface="Calibri" panose="020F0502020204030204" pitchFamily="34" charset="0"/>
          <a:ea typeface="+mn-ea"/>
          <a:cs typeface="Calibri" panose="020F0502020204030204" pitchFamily="34" charset="0"/>
        </a:defRPr>
      </a:lvl4pPr>
      <a:lvl5pPr marL="1280160" indent="-182880" algn="l" defTabSz="914400" rtl="0" eaLnBrk="1" latinLnBrk="0" hangingPunct="1">
        <a:lnSpc>
          <a:spcPct val="90000"/>
        </a:lnSpc>
        <a:spcBef>
          <a:spcPts val="200"/>
        </a:spcBef>
        <a:spcAft>
          <a:spcPts val="400"/>
        </a:spcAft>
        <a:buClrTx/>
        <a:buSzPct val="80000"/>
        <a:buFont typeface="Corbel" pitchFamily="34" charset="0"/>
        <a:buChar char="•"/>
        <a:defRPr sz="2000" kern="1200">
          <a:solidFill>
            <a:schemeClr val="tx1"/>
          </a:solidFill>
          <a:latin typeface="Calibri" panose="020F0502020204030204" pitchFamily="34" charset="0"/>
          <a:ea typeface="+mn-ea"/>
          <a:cs typeface="Calibri" panose="020F0502020204030204" pitchFamily="34" charset="0"/>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p:cNvSpPr>
            <a:spLocks noGrp="1"/>
          </p:cNvSpPr>
          <p:nvPr>
            <p:ph type="subTitle" idx="1"/>
          </p:nvPr>
        </p:nvSpPr>
        <p:spPr/>
        <p:txBody>
          <a:bodyPr>
            <a:noAutofit/>
          </a:bodyPr>
          <a:lstStyle/>
          <a:p>
            <a:r>
              <a:rPr lang="en-GB" dirty="0"/>
              <a:t>by Hundstorfer Isabella</a:t>
            </a:r>
          </a:p>
        </p:txBody>
      </p:sp>
    </p:spTree>
    <p:extLst>
      <p:ext uri="{BB962C8B-B14F-4D97-AF65-F5344CB8AC3E}">
        <p14:creationId xmlns:p14="http://schemas.microsoft.com/office/powerpoint/2010/main" val="763219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Kolumbus entdeckt Kuba</a:t>
            </a:r>
          </a:p>
        </p:txBody>
      </p:sp>
      <p:pic>
        <p:nvPicPr>
          <p:cNvPr id="7" name="Inhaltsplatzhalter 6"/>
          <p:cNvPicPr>
            <a:picLocks noGrp="1" noChangeAspect="1"/>
          </p:cNvPicPr>
          <p:nvPr>
            <p:ph idx="1"/>
          </p:nvPr>
        </p:nvPicPr>
        <p:blipFill>
          <a:blip r:embed="rId3"/>
          <a:stretch>
            <a:fillRect/>
          </a:stretch>
        </p:blipFill>
        <p:spPr>
          <a:xfrm>
            <a:off x="2727960" y="1965960"/>
            <a:ext cx="6705600" cy="3771900"/>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28123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Die spanischen Eroberer</a:t>
            </a:r>
          </a:p>
        </p:txBody>
      </p:sp>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11</a:t>
            </a:fld>
            <a:endParaRPr lang="en-US" dirty="0"/>
          </a:p>
        </p:txBody>
      </p:sp>
      <p:pic>
        <p:nvPicPr>
          <p:cNvPr id="9" name="Inhaltsplatzhalter 8"/>
          <p:cNvPicPr>
            <a:picLocks noGrp="1" noChangeAspect="1"/>
          </p:cNvPicPr>
          <p:nvPr>
            <p:ph idx="1"/>
          </p:nvPr>
        </p:nvPicPr>
        <p:blipFill>
          <a:blip r:embed="rId3"/>
          <a:stretch>
            <a:fillRect/>
          </a:stretch>
        </p:blipFill>
        <p:spPr>
          <a:xfrm>
            <a:off x="4526280" y="1965960"/>
            <a:ext cx="3108960" cy="3999253"/>
          </a:xfrm>
        </p:spPr>
      </p:pic>
    </p:spTree>
    <p:extLst>
      <p:ext uri="{BB962C8B-B14F-4D97-AF65-F5344CB8AC3E}">
        <p14:creationId xmlns:p14="http://schemas.microsoft.com/office/powerpoint/2010/main" val="2060728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1.Unabhängigkeitskrieg</a:t>
            </a:r>
          </a:p>
        </p:txBody>
      </p:sp>
      <p:pic>
        <p:nvPicPr>
          <p:cNvPr id="7" name="Inhaltsplatzhalter 6"/>
          <p:cNvPicPr>
            <a:picLocks noGrp="1" noChangeAspect="1"/>
          </p:cNvPicPr>
          <p:nvPr>
            <p:ph idx="1"/>
          </p:nvPr>
        </p:nvPicPr>
        <p:blipFill>
          <a:blip r:embed="rId3"/>
          <a:stretch>
            <a:fillRect/>
          </a:stretch>
        </p:blipFill>
        <p:spPr>
          <a:xfrm>
            <a:off x="2521521" y="1706880"/>
            <a:ext cx="7118478" cy="4216925"/>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2852637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Kubanische Revolution</a:t>
            </a:r>
          </a:p>
        </p:txBody>
      </p:sp>
      <p:pic>
        <p:nvPicPr>
          <p:cNvPr id="7" name="Inhaltsplatzhalter 6"/>
          <p:cNvPicPr>
            <a:picLocks noGrp="1" noChangeAspect="1"/>
          </p:cNvPicPr>
          <p:nvPr>
            <p:ph idx="1"/>
          </p:nvPr>
        </p:nvPicPr>
        <p:blipFill>
          <a:blip r:embed="rId3"/>
          <a:stretch>
            <a:fillRect/>
          </a:stretch>
        </p:blipFill>
        <p:spPr>
          <a:xfrm>
            <a:off x="2305949" y="1476103"/>
            <a:ext cx="7549622" cy="4421922"/>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4012874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Kuba Krise</a:t>
            </a:r>
          </a:p>
        </p:txBody>
      </p:sp>
      <p:pic>
        <p:nvPicPr>
          <p:cNvPr id="7" name="Inhaltsplatzhalter 6"/>
          <p:cNvPicPr>
            <a:picLocks noGrp="1" noChangeAspect="1"/>
          </p:cNvPicPr>
          <p:nvPr>
            <p:ph idx="1"/>
          </p:nvPr>
        </p:nvPicPr>
        <p:blipFill>
          <a:blip r:embed="rId3"/>
          <a:stretch>
            <a:fillRect/>
          </a:stretch>
        </p:blipFill>
        <p:spPr>
          <a:xfrm>
            <a:off x="2804806" y="1723896"/>
            <a:ext cx="6551907" cy="4252139"/>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27089886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Fidel Castro</a:t>
            </a:r>
          </a:p>
        </p:txBody>
      </p:sp>
      <p:pic>
        <p:nvPicPr>
          <p:cNvPr id="7" name="Inhaltsplatzhalter 6" descr="Fuentes de Información - 638 maneras de matar a Fidel Castro"/>
          <p:cNvPicPr>
            <a:picLocks noGrp="1" noChangeAspect="1"/>
          </p:cNvPicPr>
          <p:nvPr>
            <p:ph idx="1"/>
          </p:nvPr>
        </p:nvPicPr>
        <p:blipFill>
          <a:blip r:embed="rId3"/>
          <a:stretch>
            <a:fillRect/>
          </a:stretch>
        </p:blipFill>
        <p:spPr>
          <a:xfrm>
            <a:off x="4225736" y="1564640"/>
            <a:ext cx="3710047" cy="4307840"/>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681685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a:t>Heute</a:t>
            </a:r>
            <a:endParaRPr lang="en-GB" dirty="0"/>
          </a:p>
        </p:txBody>
      </p:sp>
      <p:sp>
        <p:nvSpPr>
          <p:cNvPr id="3" name="Inhaltsplatzhalter 2"/>
          <p:cNvSpPr>
            <a:spLocks noGrp="1"/>
          </p:cNvSpPr>
          <p:nvPr>
            <p:ph idx="1"/>
          </p:nvPr>
        </p:nvSpPr>
        <p:spPr/>
        <p:txBody>
          <a:bodyPr/>
          <a:lstStyle/>
          <a:p>
            <a:pPr marL="560070" indent="-514350">
              <a:buFont typeface="+mj-lt"/>
              <a:buAutoNum type="arabicPeriod"/>
            </a:pPr>
            <a:r>
              <a:rPr lang="en-GB" dirty="0" err="1"/>
              <a:t>Bevölkerung</a:t>
            </a:r>
            <a:endParaRPr lang="en-GB" dirty="0"/>
          </a:p>
          <a:p>
            <a:pPr marL="560070" indent="-514350">
              <a:buFont typeface="+mj-lt"/>
              <a:buAutoNum type="arabicPeriod"/>
            </a:pPr>
            <a:r>
              <a:rPr lang="en-GB" dirty="0" err="1"/>
              <a:t>Politik</a:t>
            </a:r>
            <a:endParaRPr lang="en-GB" dirty="0"/>
          </a:p>
          <a:p>
            <a:pPr marL="560070" indent="-514350">
              <a:buFont typeface="+mj-lt"/>
              <a:buAutoNum type="arabicPeriod"/>
            </a:pPr>
            <a:r>
              <a:rPr lang="en-GB" dirty="0" err="1"/>
              <a:t>Menschenrechtssituation</a:t>
            </a:r>
            <a:endParaRPr lang="en-GB" dirty="0"/>
          </a:p>
          <a:p>
            <a:pPr marL="560070" indent="-514350">
              <a:buFont typeface="+mj-lt"/>
              <a:buAutoNum type="arabicPeriod"/>
            </a:pPr>
            <a:r>
              <a:rPr lang="en-GB" dirty="0" err="1"/>
              <a:t>Bildung</a:t>
            </a:r>
            <a:endParaRPr lang="en-GB" dirty="0"/>
          </a:p>
          <a:p>
            <a:pPr marL="560070" indent="-514350">
              <a:buFont typeface="+mj-lt"/>
              <a:buAutoNum type="arabicPeriod"/>
            </a:pPr>
            <a:r>
              <a:rPr lang="en-GB" dirty="0" err="1"/>
              <a:t>Gesundheitswesen</a:t>
            </a:r>
            <a:endParaRPr lang="en-GB" dirty="0"/>
          </a:p>
          <a:p>
            <a:endParaRPr lang="en-GB" dirty="0"/>
          </a:p>
        </p:txBody>
      </p:sp>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21738158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Bevölkerung</a:t>
            </a:r>
          </a:p>
        </p:txBody>
      </p:sp>
      <p:pic>
        <p:nvPicPr>
          <p:cNvPr id="7" name="Inhaltsplatzhalter 6"/>
          <p:cNvPicPr>
            <a:picLocks noGrp="1" noChangeAspect="1"/>
          </p:cNvPicPr>
          <p:nvPr>
            <p:ph idx="1"/>
          </p:nvPr>
        </p:nvPicPr>
        <p:blipFill>
          <a:blip r:embed="rId3"/>
          <a:stretch>
            <a:fillRect/>
          </a:stretch>
        </p:blipFill>
        <p:spPr>
          <a:xfrm>
            <a:off x="2427098" y="1476103"/>
            <a:ext cx="7307324" cy="4103166"/>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1593305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18</a:t>
            </a:fld>
            <a:endParaRPr lang="en-US" dirty="0"/>
          </a:p>
        </p:txBody>
      </p:sp>
      <p:graphicFrame>
        <p:nvGraphicFramePr>
          <p:cNvPr id="9" name="Inhaltsplatzhalter 8"/>
          <p:cNvGraphicFramePr>
            <a:graphicFrameLocks noGrp="1"/>
          </p:cNvGraphicFramePr>
          <p:nvPr>
            <p:ph idx="1"/>
            <p:extLst>
              <p:ext uri="{D42A27DB-BD31-4B8C-83A1-F6EECF244321}">
                <p14:modId xmlns:p14="http://schemas.microsoft.com/office/powerpoint/2010/main" val="74848482"/>
              </p:ext>
            </p:extLst>
          </p:nvPr>
        </p:nvGraphicFramePr>
        <p:xfrm>
          <a:off x="1143000" y="590550"/>
          <a:ext cx="9872663" cy="55054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766024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a:t>Politik</a:t>
            </a:r>
            <a:endParaRPr lang="en-GB" dirty="0"/>
          </a:p>
        </p:txBody>
      </p:sp>
      <p:pic>
        <p:nvPicPr>
          <p:cNvPr id="7" name="Inhaltsplatzhalter 6"/>
          <p:cNvPicPr>
            <a:picLocks noGrp="1" noChangeAspect="1"/>
          </p:cNvPicPr>
          <p:nvPr>
            <p:ph idx="1"/>
          </p:nvPr>
        </p:nvPicPr>
        <p:blipFill>
          <a:blip r:embed="rId3"/>
          <a:stretch>
            <a:fillRect/>
          </a:stretch>
        </p:blipFill>
        <p:spPr>
          <a:xfrm>
            <a:off x="4174331" y="1978819"/>
            <a:ext cx="3810000" cy="3810000"/>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2473085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a:t>Disposition</a:t>
            </a:r>
          </a:p>
        </p:txBody>
      </p:sp>
      <p:sp>
        <p:nvSpPr>
          <p:cNvPr id="3" name="Inhaltsplatzhalter 2"/>
          <p:cNvSpPr>
            <a:spLocks noGrp="1"/>
          </p:cNvSpPr>
          <p:nvPr>
            <p:ph idx="1"/>
          </p:nvPr>
        </p:nvSpPr>
        <p:spPr/>
        <p:txBody>
          <a:bodyPr>
            <a:normAutofit/>
          </a:bodyPr>
          <a:lstStyle/>
          <a:p>
            <a:pPr marL="560070" indent="-514350">
              <a:buFont typeface="+mj-lt"/>
              <a:buAutoNum type="arabicPeriod"/>
            </a:pPr>
            <a:r>
              <a:rPr lang="de-AT" dirty="0"/>
              <a:t>Allgemein</a:t>
            </a:r>
          </a:p>
          <a:p>
            <a:pPr marL="560070" indent="-514350">
              <a:buFont typeface="+mj-lt"/>
              <a:buAutoNum type="arabicPeriod"/>
            </a:pPr>
            <a:r>
              <a:rPr lang="de-AT" dirty="0"/>
              <a:t>Geschichte &amp; Persönlichkeiten</a:t>
            </a:r>
          </a:p>
          <a:p>
            <a:pPr marL="560070" indent="-514350">
              <a:buFont typeface="+mj-lt"/>
              <a:buAutoNum type="arabicPeriod"/>
            </a:pPr>
            <a:r>
              <a:rPr lang="de-AT" dirty="0"/>
              <a:t>Heute</a:t>
            </a:r>
          </a:p>
          <a:p>
            <a:pPr marL="560070" indent="-514350">
              <a:buFont typeface="+mj-lt"/>
              <a:buAutoNum type="arabicPeriod"/>
            </a:pPr>
            <a:r>
              <a:rPr lang="de-AT" dirty="0"/>
              <a:t>Sehenswürdigkeiten</a:t>
            </a:r>
          </a:p>
        </p:txBody>
      </p:sp>
      <p:sp>
        <p:nvSpPr>
          <p:cNvPr id="4" name="Datumsplatzhalter 3"/>
          <p:cNvSpPr>
            <a:spLocks noGrp="1"/>
          </p:cNvSpPr>
          <p:nvPr>
            <p:ph type="dt" sz="half" idx="10"/>
          </p:nvPr>
        </p:nvSpPr>
        <p:spPr/>
        <p:txBody>
          <a:bodyPr/>
          <a:lstStyle/>
          <a:p>
            <a:fld id="{BD0D4C13-A23C-45A0-B240-960F0176598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dirty="0"/>
              <a:t>Hundstorfer Isabella</a:t>
            </a:r>
          </a:p>
        </p:txBody>
      </p:sp>
      <p:sp>
        <p:nvSpPr>
          <p:cNvPr id="6" name="Foliennummernplatzhalter 5"/>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1887674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Menschenrechtssituation</a:t>
            </a:r>
          </a:p>
        </p:txBody>
      </p:sp>
      <p:sp>
        <p:nvSpPr>
          <p:cNvPr id="3" name="Inhaltsplatzhalter 2"/>
          <p:cNvSpPr>
            <a:spLocks noGrp="1"/>
          </p:cNvSpPr>
          <p:nvPr>
            <p:ph idx="1"/>
          </p:nvPr>
        </p:nvSpPr>
        <p:spPr/>
        <p:txBody>
          <a:bodyPr>
            <a:normAutofit/>
          </a:bodyPr>
          <a:lstStyle/>
          <a:p>
            <a:r>
              <a:rPr lang="de-AT" sz="3200" dirty="0"/>
              <a:t>Meinungsfreiheit</a:t>
            </a:r>
          </a:p>
          <a:p>
            <a:r>
              <a:rPr lang="de-AT" sz="3200" dirty="0"/>
              <a:t>Versammlungsfreiheit</a:t>
            </a:r>
          </a:p>
          <a:p>
            <a:r>
              <a:rPr lang="de-AT" sz="3200" dirty="0"/>
              <a:t>Informationsfreiheit</a:t>
            </a:r>
          </a:p>
          <a:p>
            <a:r>
              <a:rPr lang="de-AT" sz="3200" dirty="0"/>
              <a:t>Reisefreiheit</a:t>
            </a:r>
          </a:p>
          <a:p>
            <a:pPr marL="45720" indent="0">
              <a:buNone/>
            </a:pPr>
            <a:r>
              <a:rPr lang="de-AT" sz="3200" dirty="0"/>
              <a:t>Freiheitsrechte sind stark eingeschränkt</a:t>
            </a:r>
          </a:p>
        </p:txBody>
      </p:sp>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16996081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Bildung</a:t>
            </a:r>
          </a:p>
        </p:txBody>
      </p:sp>
      <p:pic>
        <p:nvPicPr>
          <p:cNvPr id="7" name="Inhaltsplatzhalter 6"/>
          <p:cNvPicPr>
            <a:picLocks noGrp="1" noChangeAspect="1"/>
          </p:cNvPicPr>
          <p:nvPr>
            <p:ph idx="1"/>
          </p:nvPr>
        </p:nvPicPr>
        <p:blipFill>
          <a:blip r:embed="rId3"/>
          <a:stretch>
            <a:fillRect/>
          </a:stretch>
        </p:blipFill>
        <p:spPr>
          <a:xfrm>
            <a:off x="2704133" y="1631728"/>
            <a:ext cx="6750397" cy="4038600"/>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33286074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Gesundheitswesen</a:t>
            </a:r>
          </a:p>
        </p:txBody>
      </p:sp>
      <p:pic>
        <p:nvPicPr>
          <p:cNvPr id="7" name="Inhaltsplatzhalter 6"/>
          <p:cNvPicPr>
            <a:picLocks noGrp="1" noChangeAspect="1"/>
          </p:cNvPicPr>
          <p:nvPr>
            <p:ph idx="1"/>
          </p:nvPr>
        </p:nvPicPr>
        <p:blipFill rotWithShape="1">
          <a:blip r:embed="rId3"/>
          <a:srcRect b="11734"/>
          <a:stretch/>
        </p:blipFill>
        <p:spPr>
          <a:xfrm>
            <a:off x="3305563" y="1564640"/>
            <a:ext cx="5550394" cy="4307840"/>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1204602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a:t>Sehenswürdigkeiten</a:t>
            </a:r>
            <a:endParaRPr lang="en-GB" dirty="0"/>
          </a:p>
        </p:txBody>
      </p:sp>
      <p:pic>
        <p:nvPicPr>
          <p:cNvPr id="7" name="Inhaltsplatzhalter 6"/>
          <p:cNvPicPr>
            <a:picLocks noGrp="1" noChangeAspect="1"/>
          </p:cNvPicPr>
          <p:nvPr>
            <p:ph idx="1"/>
          </p:nvPr>
        </p:nvPicPr>
        <p:blipFill>
          <a:blip r:embed="rId3"/>
          <a:stretch>
            <a:fillRect/>
          </a:stretch>
        </p:blipFill>
        <p:spPr>
          <a:xfrm>
            <a:off x="2351393" y="1752602"/>
            <a:ext cx="7455876" cy="4038600"/>
          </a:xfrm>
          <a:prstGeom prst="rect">
            <a:avLst/>
          </a:prstGeo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3635272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24</a:t>
            </a:fld>
            <a:endParaRPr lang="en-US" dirty="0"/>
          </a:p>
        </p:txBody>
      </p:sp>
      <p:pic>
        <p:nvPicPr>
          <p:cNvPr id="8" name="Inhaltsplatzhalter 7"/>
          <p:cNvPicPr>
            <a:picLocks noGrp="1" noChangeAspect="1"/>
          </p:cNvPicPr>
          <p:nvPr>
            <p:ph idx="1"/>
          </p:nvPr>
        </p:nvPicPr>
        <p:blipFill>
          <a:blip r:embed="rId3"/>
          <a:stretch>
            <a:fillRect/>
          </a:stretch>
        </p:blipFill>
        <p:spPr>
          <a:xfrm>
            <a:off x="2640540" y="678326"/>
            <a:ext cx="6957004" cy="5217753"/>
          </a:xfrm>
        </p:spPr>
      </p:pic>
    </p:spTree>
    <p:extLst>
      <p:ext uri="{BB962C8B-B14F-4D97-AF65-F5344CB8AC3E}">
        <p14:creationId xmlns:p14="http://schemas.microsoft.com/office/powerpoint/2010/main" val="13254117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145516F4-3F20-46F7-9CCE-3A5BF1052D40}" type="datetime4">
              <a:rPr lang="de-AT" smtClean="0"/>
              <a:t>18. Dezember 2016</a:t>
            </a:fld>
            <a:endParaRPr lang="en-US" dirty="0"/>
          </a:p>
        </p:txBody>
      </p:sp>
      <p:sp>
        <p:nvSpPr>
          <p:cNvPr id="3" name="Fußzeilenplatzhalter 2"/>
          <p:cNvSpPr>
            <a:spLocks noGrp="1"/>
          </p:cNvSpPr>
          <p:nvPr>
            <p:ph type="ftr" sz="quarter" idx="11"/>
          </p:nvPr>
        </p:nvSpPr>
        <p:spPr/>
        <p:txBody>
          <a:bodyPr/>
          <a:lstStyle/>
          <a:p>
            <a:r>
              <a:rPr lang="en-US"/>
              <a:t>Hundstorfer Isabella</a:t>
            </a:r>
            <a:endParaRPr lang="en-US" dirty="0"/>
          </a:p>
        </p:txBody>
      </p:sp>
      <p:sp>
        <p:nvSpPr>
          <p:cNvPr id="4" name="Foliennummernplatzhalter 3"/>
          <p:cNvSpPr>
            <a:spLocks noGrp="1"/>
          </p:cNvSpPr>
          <p:nvPr>
            <p:ph type="sldNum" sz="quarter" idx="12"/>
          </p:nvPr>
        </p:nvSpPr>
        <p:spPr/>
        <p:txBody>
          <a:bodyPr/>
          <a:lstStyle/>
          <a:p>
            <a:fld id="{D57F1E4F-1CFF-5643-939E-217C01CDF565}" type="slidenum">
              <a:rPr lang="en-US" smtClean="0"/>
              <a:pPr/>
              <a:t>25</a:t>
            </a:fld>
            <a:endParaRPr lang="en-US" dirty="0"/>
          </a:p>
        </p:txBody>
      </p:sp>
      <p:pic>
        <p:nvPicPr>
          <p:cNvPr id="6" name="Inhaltsplatzhalter 5"/>
          <p:cNvPicPr>
            <a:picLocks noGrp="1" noChangeAspect="1"/>
          </p:cNvPicPr>
          <p:nvPr>
            <p:ph idx="1"/>
          </p:nvPr>
        </p:nvPicPr>
        <p:blipFill>
          <a:blip r:embed="rId3"/>
          <a:stretch>
            <a:fillRect/>
          </a:stretch>
        </p:blipFill>
        <p:spPr>
          <a:xfrm>
            <a:off x="1466001" y="1052811"/>
            <a:ext cx="9179070" cy="4484631"/>
          </a:xfrm>
        </p:spPr>
      </p:pic>
    </p:spTree>
    <p:extLst>
      <p:ext uri="{BB962C8B-B14F-4D97-AF65-F5344CB8AC3E}">
        <p14:creationId xmlns:p14="http://schemas.microsoft.com/office/powerpoint/2010/main" val="10766554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de-AT" dirty="0"/>
              <a:t>Zusammenfassung</a:t>
            </a:r>
          </a:p>
        </p:txBody>
      </p:sp>
      <p:sp>
        <p:nvSpPr>
          <p:cNvPr id="7" name="Inhaltsplatzhalter 6"/>
          <p:cNvSpPr>
            <a:spLocks noGrp="1"/>
          </p:cNvSpPr>
          <p:nvPr>
            <p:ph idx="1"/>
          </p:nvPr>
        </p:nvSpPr>
        <p:spPr/>
        <p:txBody>
          <a:bodyPr/>
          <a:lstStyle/>
          <a:p>
            <a:r>
              <a:rPr lang="de-AT" dirty="0"/>
              <a:t>Östlich von Mittelamerika</a:t>
            </a:r>
          </a:p>
          <a:p>
            <a:r>
              <a:rPr lang="de-AT" dirty="0"/>
              <a:t>Ganzes Jahr warm</a:t>
            </a:r>
          </a:p>
          <a:p>
            <a:r>
              <a:rPr lang="de-AT" dirty="0"/>
              <a:t>Entdeckt von Kolumbus</a:t>
            </a:r>
          </a:p>
          <a:p>
            <a:r>
              <a:rPr lang="de-AT" dirty="0"/>
              <a:t>Fidel Castro</a:t>
            </a:r>
          </a:p>
          <a:p>
            <a:r>
              <a:rPr lang="de-AT" dirty="0"/>
              <a:t>Wunderschöne Küstenlandschaft</a:t>
            </a:r>
          </a:p>
        </p:txBody>
      </p:sp>
      <p:sp>
        <p:nvSpPr>
          <p:cNvPr id="2" name="Datumsplatzhalter 1"/>
          <p:cNvSpPr>
            <a:spLocks noGrp="1"/>
          </p:cNvSpPr>
          <p:nvPr>
            <p:ph type="dt" sz="half" idx="10"/>
          </p:nvPr>
        </p:nvSpPr>
        <p:spPr/>
        <p:txBody>
          <a:bodyPr/>
          <a:lstStyle/>
          <a:p>
            <a:fld id="{145516F4-3F20-46F7-9CCE-3A5BF1052D40}" type="datetime4">
              <a:rPr lang="de-AT" smtClean="0"/>
              <a:t>18. Dezember 2016</a:t>
            </a:fld>
            <a:endParaRPr lang="en-US" dirty="0"/>
          </a:p>
        </p:txBody>
      </p:sp>
      <p:sp>
        <p:nvSpPr>
          <p:cNvPr id="3" name="Fußzeilenplatzhalter 2"/>
          <p:cNvSpPr>
            <a:spLocks noGrp="1"/>
          </p:cNvSpPr>
          <p:nvPr>
            <p:ph type="ftr" sz="quarter" idx="11"/>
          </p:nvPr>
        </p:nvSpPr>
        <p:spPr/>
        <p:txBody>
          <a:bodyPr/>
          <a:lstStyle/>
          <a:p>
            <a:r>
              <a:rPr lang="en-US"/>
              <a:t>Hundstorfer Isabella</a:t>
            </a:r>
            <a:endParaRPr lang="en-US" dirty="0"/>
          </a:p>
        </p:txBody>
      </p:sp>
      <p:sp>
        <p:nvSpPr>
          <p:cNvPr id="4" name="Foliennummernplatzhalter 3"/>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26868244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Quellen</a:t>
            </a:r>
          </a:p>
        </p:txBody>
      </p:sp>
      <p:sp>
        <p:nvSpPr>
          <p:cNvPr id="3" name="Inhaltsplatzhalter 2"/>
          <p:cNvSpPr>
            <a:spLocks noGrp="1"/>
          </p:cNvSpPr>
          <p:nvPr>
            <p:ph idx="1"/>
          </p:nvPr>
        </p:nvSpPr>
        <p:spPr/>
        <p:txBody>
          <a:bodyPr>
            <a:normAutofit lnSpcReduction="10000"/>
          </a:bodyPr>
          <a:lstStyle/>
          <a:p>
            <a:r>
              <a:rPr lang="de-AT" dirty="0"/>
              <a:t>https://de.wikipedia.org/wiki/Kuba</a:t>
            </a:r>
          </a:p>
          <a:p>
            <a:r>
              <a:rPr lang="de-AT" dirty="0"/>
              <a:t>http://www.laender-lexikon.de/Kuba</a:t>
            </a:r>
          </a:p>
          <a:p>
            <a:r>
              <a:rPr lang="de-AT" dirty="0"/>
              <a:t>http://www.planet-wissen.de/kultur/inseln/naturparadies_kuba</a:t>
            </a:r>
            <a:br>
              <a:rPr lang="de-AT" dirty="0"/>
            </a:br>
            <a:r>
              <a:rPr lang="de-AT" dirty="0"/>
              <a:t>/pwiegeschichtekubasbis100.html</a:t>
            </a:r>
          </a:p>
          <a:p>
            <a:r>
              <a:rPr lang="de-AT" dirty="0"/>
              <a:t>http://republicadecuba.weebly.com/</a:t>
            </a:r>
          </a:p>
          <a:p>
            <a:r>
              <a:rPr lang="de-AT" dirty="0"/>
              <a:t>https://de.wikipedia.org/wiki/Ra%C3%BAl_Castro</a:t>
            </a:r>
          </a:p>
          <a:p>
            <a:r>
              <a:rPr lang="de-AT" dirty="0"/>
              <a:t>https://de.wikipedia.org/wiki/Menschenrechtssituation_in_Kuba</a:t>
            </a:r>
          </a:p>
          <a:p>
            <a:r>
              <a:rPr lang="de-AT" dirty="0"/>
              <a:t>http://www.marcopolo.de/reisefuehrer-tipps/kuba/sehenswert/index-5593-3.html</a:t>
            </a:r>
          </a:p>
          <a:p>
            <a:endParaRPr lang="de-AT" dirty="0"/>
          </a:p>
        </p:txBody>
      </p:sp>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2631718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28</a:t>
            </a:fld>
            <a:endParaRPr lang="en-US" dirty="0"/>
          </a:p>
        </p:txBody>
      </p:sp>
      <p:pic>
        <p:nvPicPr>
          <p:cNvPr id="7" name="Inhaltsplatzhalter 6" descr="Passé composé ou imparfait là est la question - Intermédiaire ..."/>
          <p:cNvPicPr>
            <a:picLocks noGrp="1" noChangeAspect="1"/>
          </p:cNvPicPr>
          <p:nvPr>
            <p:ph idx="1"/>
          </p:nvPr>
        </p:nvPicPr>
        <p:blipFill>
          <a:blip r:embed="rId3"/>
          <a:stretch>
            <a:fillRect/>
          </a:stretch>
        </p:blipFill>
        <p:spPr>
          <a:xfrm>
            <a:off x="2921879" y="950259"/>
            <a:ext cx="6772311" cy="4446307"/>
          </a:xfrm>
        </p:spPr>
      </p:pic>
    </p:spTree>
    <p:extLst>
      <p:ext uri="{BB962C8B-B14F-4D97-AF65-F5344CB8AC3E}">
        <p14:creationId xmlns:p14="http://schemas.microsoft.com/office/powerpoint/2010/main" val="2449890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AT" dirty="0"/>
              <a:t>Allgemein</a:t>
            </a:r>
          </a:p>
        </p:txBody>
      </p:sp>
      <p:sp>
        <p:nvSpPr>
          <p:cNvPr id="3" name="Inhaltsplatzhalter 2"/>
          <p:cNvSpPr>
            <a:spLocks noGrp="1"/>
          </p:cNvSpPr>
          <p:nvPr>
            <p:ph idx="1"/>
          </p:nvPr>
        </p:nvSpPr>
        <p:spPr/>
        <p:txBody>
          <a:bodyPr/>
          <a:lstStyle/>
          <a:p>
            <a:pPr marL="560070" indent="-514350">
              <a:buFont typeface="+mj-lt"/>
              <a:buAutoNum type="arabicPeriod"/>
            </a:pPr>
            <a:r>
              <a:rPr lang="de-AT" dirty="0"/>
              <a:t>Flagge</a:t>
            </a:r>
          </a:p>
          <a:p>
            <a:pPr marL="560070" indent="-514350">
              <a:buFont typeface="+mj-lt"/>
              <a:buAutoNum type="arabicPeriod"/>
            </a:pPr>
            <a:r>
              <a:rPr lang="de-AT" dirty="0"/>
              <a:t>Fakten</a:t>
            </a:r>
          </a:p>
          <a:p>
            <a:pPr marL="560070" indent="-514350">
              <a:buFont typeface="+mj-lt"/>
              <a:buAutoNum type="arabicPeriod"/>
            </a:pPr>
            <a:r>
              <a:rPr lang="de-AT" dirty="0"/>
              <a:t>Geografie</a:t>
            </a:r>
          </a:p>
          <a:p>
            <a:pPr marL="560070" indent="-514350">
              <a:buFont typeface="+mj-lt"/>
              <a:buAutoNum type="arabicPeriod"/>
            </a:pPr>
            <a:r>
              <a:rPr lang="de-AT" dirty="0"/>
              <a:t>Klima</a:t>
            </a:r>
          </a:p>
          <a:p>
            <a:pPr marL="45720" indent="0">
              <a:buNone/>
            </a:pPr>
            <a:endParaRPr lang="de-AT" dirty="0"/>
          </a:p>
        </p:txBody>
      </p:sp>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957056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a:t>Flagge</a:t>
            </a:r>
            <a:endParaRPr lang="en-GB" dirty="0"/>
          </a:p>
        </p:txBody>
      </p:sp>
      <p:pic>
        <p:nvPicPr>
          <p:cNvPr id="7" name="Inhaltsplatzhalter 6"/>
          <p:cNvPicPr>
            <a:picLocks noGrp="1" noChangeAspect="1"/>
          </p:cNvPicPr>
          <p:nvPr>
            <p:ph idx="1"/>
          </p:nvPr>
        </p:nvPicPr>
        <p:blipFill>
          <a:blip r:embed="rId3"/>
          <a:stretch>
            <a:fillRect/>
          </a:stretch>
        </p:blipFill>
        <p:spPr>
          <a:xfrm>
            <a:off x="2270760" y="1840272"/>
            <a:ext cx="7620000" cy="3810000"/>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4229836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143000" y="609600"/>
            <a:ext cx="9875520" cy="1356360"/>
          </a:xfrm>
        </p:spPr>
        <p:txBody>
          <a:bodyPr/>
          <a:lstStyle/>
          <a:p>
            <a:r>
              <a:rPr lang="en-GB" dirty="0" err="1"/>
              <a:t>Fakten</a:t>
            </a:r>
            <a:endParaRPr lang="en-GB" dirty="0"/>
          </a:p>
        </p:txBody>
      </p:sp>
      <p:sp>
        <p:nvSpPr>
          <p:cNvPr id="3" name="Inhaltsplatzhalter 2"/>
          <p:cNvSpPr>
            <a:spLocks noGrp="1"/>
          </p:cNvSpPr>
          <p:nvPr>
            <p:ph sz="half" idx="1"/>
          </p:nvPr>
        </p:nvSpPr>
        <p:spPr>
          <a:xfrm>
            <a:off x="1142999" y="2057399"/>
            <a:ext cx="5351585" cy="4023360"/>
          </a:xfrm>
        </p:spPr>
        <p:txBody>
          <a:bodyPr>
            <a:normAutofit/>
          </a:bodyPr>
          <a:lstStyle/>
          <a:p>
            <a:pPr marL="45720" indent="0">
              <a:buNone/>
            </a:pPr>
            <a:r>
              <a:rPr lang="de-AT" sz="3200" dirty="0"/>
              <a:t>Hauptstadt: Havanna</a:t>
            </a:r>
          </a:p>
          <a:p>
            <a:pPr marL="45720" indent="0">
              <a:buNone/>
            </a:pPr>
            <a:r>
              <a:rPr lang="de-AT" sz="3200" dirty="0"/>
              <a:t>Fläche: 110 000 km² </a:t>
            </a:r>
          </a:p>
          <a:p>
            <a:pPr marL="45720" indent="0">
              <a:buNone/>
            </a:pPr>
            <a:r>
              <a:rPr lang="de-AT" sz="3200" dirty="0"/>
              <a:t>Einwohner: 11 000 000</a:t>
            </a:r>
          </a:p>
          <a:p>
            <a:pPr marL="45720" indent="0">
              <a:buNone/>
            </a:pPr>
            <a:r>
              <a:rPr lang="de-AT" sz="3200" dirty="0"/>
              <a:t>Währungen: Kubanischer Peso</a:t>
            </a:r>
          </a:p>
          <a:p>
            <a:pPr marL="45720" indent="0">
              <a:buNone/>
            </a:pPr>
            <a:r>
              <a:rPr lang="de-AT" sz="3200" dirty="0"/>
              <a:t>Amtssprache: Spanisch</a:t>
            </a:r>
          </a:p>
          <a:p>
            <a:pPr marL="45720" indent="0">
              <a:buNone/>
            </a:pPr>
            <a:endParaRPr lang="en-GB" dirty="0"/>
          </a:p>
        </p:txBody>
      </p:sp>
      <p:pic>
        <p:nvPicPr>
          <p:cNvPr id="5" name="Inhaltsplatzhalter 4"/>
          <p:cNvPicPr>
            <a:picLocks noGrp="1" noChangeAspect="1"/>
          </p:cNvPicPr>
          <p:nvPr>
            <p:ph sz="half" idx="2"/>
          </p:nvPr>
        </p:nvPicPr>
        <p:blipFill>
          <a:blip r:embed="rId3"/>
          <a:stretch>
            <a:fillRect/>
          </a:stretch>
        </p:blipFill>
        <p:spPr>
          <a:xfrm>
            <a:off x="6361234" y="2941051"/>
            <a:ext cx="4754563" cy="2255422"/>
          </a:xfrm>
        </p:spPr>
      </p:pic>
      <p:sp>
        <p:nvSpPr>
          <p:cNvPr id="6" name="Datumsplatzhalter 5"/>
          <p:cNvSpPr>
            <a:spLocks noGrp="1"/>
          </p:cNvSpPr>
          <p:nvPr>
            <p:ph type="dt" sz="half" idx="10"/>
          </p:nvPr>
        </p:nvSpPr>
        <p:spPr/>
        <p:txBody>
          <a:bodyPr/>
          <a:lstStyle/>
          <a:p>
            <a:fld id="{196FB457-B607-4C14-B758-2A79049516DA}" type="datetime4">
              <a:rPr lang="de-AT" smtClean="0"/>
              <a:t>18. Dezember 2016</a:t>
            </a:fld>
            <a:endParaRPr lang="en-US" dirty="0"/>
          </a:p>
        </p:txBody>
      </p:sp>
      <p:sp>
        <p:nvSpPr>
          <p:cNvPr id="13" name="Fußzeilenplatzhalter 12"/>
          <p:cNvSpPr>
            <a:spLocks noGrp="1"/>
          </p:cNvSpPr>
          <p:nvPr>
            <p:ph type="ftr" sz="quarter" idx="11"/>
          </p:nvPr>
        </p:nvSpPr>
        <p:spPr/>
        <p:txBody>
          <a:bodyPr/>
          <a:lstStyle/>
          <a:p>
            <a:r>
              <a:rPr lang="en-US"/>
              <a:t>Hundstorfer Isabella</a:t>
            </a:r>
            <a:endParaRPr lang="en-US" dirty="0"/>
          </a:p>
        </p:txBody>
      </p:sp>
      <p:sp>
        <p:nvSpPr>
          <p:cNvPr id="14" name="Foliennummernplatzhalter 13"/>
          <p:cNvSpPr>
            <a:spLocks noGrp="1"/>
          </p:cNvSpPr>
          <p:nvPr>
            <p:ph type="sldNum" sz="quarter" idx="12"/>
          </p:nvPr>
        </p:nvSpPr>
        <p:spPr/>
        <p:txBody>
          <a:bodyPr/>
          <a:lstStyle/>
          <a:p>
            <a:fld id="{6FF9F0C5-380F-41C2-899A-BAC0F0927E16}" type="slidenum">
              <a:rPr lang="en-US" smtClean="0"/>
              <a:t>5</a:t>
            </a:fld>
            <a:endParaRPr lang="en-US" dirty="0"/>
          </a:p>
        </p:txBody>
      </p:sp>
    </p:spTree>
    <p:extLst>
      <p:ext uri="{BB962C8B-B14F-4D97-AF65-F5344CB8AC3E}">
        <p14:creationId xmlns:p14="http://schemas.microsoft.com/office/powerpoint/2010/main" val="2388855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143000" y="609600"/>
            <a:ext cx="9875520" cy="1356360"/>
          </a:xfrm>
        </p:spPr>
        <p:txBody>
          <a:bodyPr/>
          <a:lstStyle/>
          <a:p>
            <a:r>
              <a:rPr lang="en-GB" dirty="0" err="1"/>
              <a:t>Geografie</a:t>
            </a:r>
            <a:endParaRPr lang="en-GB" dirty="0"/>
          </a:p>
        </p:txBody>
      </p:sp>
      <p:pic>
        <p:nvPicPr>
          <p:cNvPr id="4" name="Inhaltsplatzhalter 3"/>
          <p:cNvPicPr>
            <a:picLocks noGrp="1" noChangeAspect="1"/>
          </p:cNvPicPr>
          <p:nvPr>
            <p:ph idx="1"/>
          </p:nvPr>
        </p:nvPicPr>
        <p:blipFill>
          <a:blip r:embed="rId3"/>
          <a:stretch>
            <a:fillRect/>
          </a:stretch>
        </p:blipFill>
        <p:spPr>
          <a:xfrm>
            <a:off x="2490893" y="1965960"/>
            <a:ext cx="7179733" cy="4038600"/>
          </a:xfrm>
        </p:spPr>
      </p:pic>
      <p:sp>
        <p:nvSpPr>
          <p:cNvPr id="3" name="Datumsplatzhalter 2"/>
          <p:cNvSpPr>
            <a:spLocks noGrp="1"/>
          </p:cNvSpPr>
          <p:nvPr>
            <p:ph type="dt" sz="half" idx="10"/>
          </p:nvPr>
        </p:nvSpPr>
        <p:spPr/>
        <p:txBody>
          <a:bodyPr/>
          <a:lstStyle/>
          <a:p>
            <a:fld id="{E9A07B7A-D4B4-4088-86F9-655030CC5E61}"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15" name="Foliennummernplatzhalter 14"/>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1732684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8" name="Inhaltsplatzhalter 7"/>
          <p:cNvPicPr>
            <a:picLocks noGrp="1" noChangeAspect="1"/>
          </p:cNvPicPr>
          <p:nvPr>
            <p:ph idx="1"/>
          </p:nvPr>
        </p:nvPicPr>
        <p:blipFill>
          <a:blip r:embed="rId3"/>
          <a:stretch>
            <a:fillRect/>
          </a:stretch>
        </p:blipFill>
        <p:spPr>
          <a:xfrm>
            <a:off x="1143000" y="1317812"/>
            <a:ext cx="9872663" cy="4050926"/>
          </a:xfrm>
        </p:spPr>
      </p:pic>
    </p:spTree>
    <p:extLst>
      <p:ext uri="{BB962C8B-B14F-4D97-AF65-F5344CB8AC3E}">
        <p14:creationId xmlns:p14="http://schemas.microsoft.com/office/powerpoint/2010/main" val="1653755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a:t>Klima</a:t>
            </a:r>
            <a:endParaRPr lang="en-GB" dirty="0"/>
          </a:p>
        </p:txBody>
      </p:sp>
      <p:pic>
        <p:nvPicPr>
          <p:cNvPr id="7" name="Inhaltsplatzhalter 6"/>
          <p:cNvPicPr>
            <a:picLocks noGrp="1" noChangeAspect="1"/>
          </p:cNvPicPr>
          <p:nvPr>
            <p:ph idx="1"/>
          </p:nvPr>
        </p:nvPicPr>
        <p:blipFill>
          <a:blip r:embed="rId3"/>
          <a:stretch>
            <a:fillRect/>
          </a:stretch>
        </p:blipFill>
        <p:spPr>
          <a:xfrm>
            <a:off x="1056876" y="1625299"/>
            <a:ext cx="10047768" cy="3872230"/>
          </a:xfrm>
        </p:spPr>
      </p:pic>
      <p:sp>
        <p:nvSpPr>
          <p:cNvPr id="4" name="Datumsplatzhalter 3"/>
          <p:cNvSpPr>
            <a:spLocks noGrp="1"/>
          </p:cNvSpPr>
          <p:nvPr>
            <p:ph type="dt" sz="half" idx="10"/>
          </p:nvPr>
        </p:nvSpPr>
        <p:spPr/>
        <p:txBody>
          <a:bodyPr/>
          <a:lstStyle/>
          <a:p>
            <a:fld id="{8BCEF2D1-DBB0-4818-A572-4E24780B59D6}"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2143309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a:t>Geschichte</a:t>
            </a:r>
          </a:p>
        </p:txBody>
      </p:sp>
      <p:sp>
        <p:nvSpPr>
          <p:cNvPr id="3" name="Inhaltsplatzhalter 2"/>
          <p:cNvSpPr>
            <a:spLocks noGrp="1"/>
          </p:cNvSpPr>
          <p:nvPr>
            <p:ph idx="1"/>
          </p:nvPr>
        </p:nvSpPr>
        <p:spPr/>
        <p:txBody>
          <a:bodyPr/>
          <a:lstStyle/>
          <a:p>
            <a:pPr marL="560070" indent="-514350">
              <a:buFont typeface="+mj-lt"/>
              <a:buAutoNum type="arabicPeriod"/>
            </a:pPr>
            <a:r>
              <a:rPr lang="en-GB" sz="3200" dirty="0" err="1"/>
              <a:t>Kolumbus</a:t>
            </a:r>
            <a:r>
              <a:rPr lang="en-GB" sz="3200" dirty="0"/>
              <a:t> </a:t>
            </a:r>
            <a:r>
              <a:rPr lang="en-GB" sz="3200" dirty="0" err="1"/>
              <a:t>entdeckte</a:t>
            </a:r>
            <a:r>
              <a:rPr lang="en-GB" sz="3200" dirty="0"/>
              <a:t> </a:t>
            </a:r>
            <a:r>
              <a:rPr lang="en-GB" sz="3200" dirty="0" err="1"/>
              <a:t>Kuba</a:t>
            </a:r>
            <a:endParaRPr lang="en-GB" sz="3200" dirty="0"/>
          </a:p>
          <a:p>
            <a:pPr marL="560070" indent="-514350">
              <a:buFont typeface="+mj-lt"/>
              <a:buAutoNum type="arabicPeriod"/>
            </a:pPr>
            <a:r>
              <a:rPr lang="de-AT" sz="3200" dirty="0"/>
              <a:t>Die spanischen Eroberer</a:t>
            </a:r>
          </a:p>
          <a:p>
            <a:pPr marL="560070" indent="-514350">
              <a:buFont typeface="+mj-lt"/>
              <a:buAutoNum type="arabicPeriod"/>
            </a:pPr>
            <a:r>
              <a:rPr lang="de-AT" sz="3200" dirty="0"/>
              <a:t>1. Unabhängigkeitskrieg</a:t>
            </a:r>
          </a:p>
          <a:p>
            <a:pPr marL="560070" indent="-514350">
              <a:buFont typeface="+mj-lt"/>
              <a:buAutoNum type="arabicPeriod"/>
            </a:pPr>
            <a:r>
              <a:rPr lang="de-AT" sz="3200" dirty="0"/>
              <a:t>Kubanische Revolution</a:t>
            </a:r>
          </a:p>
          <a:p>
            <a:pPr marL="560070" indent="-514350">
              <a:buFont typeface="+mj-lt"/>
              <a:buAutoNum type="arabicPeriod"/>
            </a:pPr>
            <a:r>
              <a:rPr lang="de-AT" sz="3200" dirty="0"/>
              <a:t>Kuba Krise</a:t>
            </a:r>
          </a:p>
          <a:p>
            <a:pPr marL="560070" indent="-514350">
              <a:buFont typeface="+mj-lt"/>
              <a:buAutoNum type="arabicPeriod"/>
            </a:pPr>
            <a:r>
              <a:rPr lang="de-AT" sz="3200" dirty="0"/>
              <a:t>Fidel Castro</a:t>
            </a:r>
          </a:p>
          <a:p>
            <a:pPr marL="560070" indent="-514350">
              <a:buFont typeface="+mj-lt"/>
              <a:buAutoNum type="arabicPeriod"/>
            </a:pPr>
            <a:endParaRPr lang="en-GB" dirty="0"/>
          </a:p>
        </p:txBody>
      </p:sp>
      <p:sp>
        <p:nvSpPr>
          <p:cNvPr id="4" name="Datumsplatzhalter 3"/>
          <p:cNvSpPr>
            <a:spLocks noGrp="1"/>
          </p:cNvSpPr>
          <p:nvPr>
            <p:ph type="dt" sz="half" idx="10"/>
          </p:nvPr>
        </p:nvSpPr>
        <p:spPr/>
        <p:txBody>
          <a:bodyPr/>
          <a:lstStyle/>
          <a:p>
            <a:fld id="{EFD7438F-4E71-420B-89D2-BB96E68A2961}" type="datetime4">
              <a:rPr lang="de-AT" smtClean="0"/>
              <a:t>18. Dezember 2016</a:t>
            </a:fld>
            <a:endParaRPr lang="en-US" dirty="0"/>
          </a:p>
        </p:txBody>
      </p:sp>
      <p:sp>
        <p:nvSpPr>
          <p:cNvPr id="5" name="Fußzeilenplatzhalter 4"/>
          <p:cNvSpPr>
            <a:spLocks noGrp="1"/>
          </p:cNvSpPr>
          <p:nvPr>
            <p:ph type="ftr" sz="quarter" idx="11"/>
          </p:nvPr>
        </p:nvSpPr>
        <p:spPr/>
        <p:txBody>
          <a:bodyPr/>
          <a:lstStyle/>
          <a:p>
            <a:r>
              <a:rPr lang="en-US"/>
              <a:t>Hundstorfer Isabella</a:t>
            </a:r>
            <a:endParaRPr lang="en-US" dirty="0"/>
          </a:p>
        </p:txBody>
      </p:sp>
      <p:sp>
        <p:nvSpPr>
          <p:cNvPr id="6" name="Foliennummernplatzhalter 5"/>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681432981"/>
      </p:ext>
    </p:extLst>
  </p:cSld>
  <p:clrMapOvr>
    <a:masterClrMapping/>
  </p:clrMapOvr>
</p:sld>
</file>

<file path=ppt/theme/theme1.xml><?xml version="1.0" encoding="utf-8"?>
<a:theme xmlns:a="http://schemas.openxmlformats.org/drawingml/2006/main" name="Basis">
  <a:themeElements>
    <a:clrScheme name="Benutzerdefiniert 11">
      <a:dk1>
        <a:srgbClr val="000000"/>
      </a:dk1>
      <a:lt1>
        <a:srgbClr val="FFFFFF"/>
      </a:lt1>
      <a:dk2>
        <a:srgbClr val="565349"/>
      </a:dk2>
      <a:lt2>
        <a:srgbClr val="DDDDDD"/>
      </a:lt2>
      <a:accent1>
        <a:srgbClr val="001F64"/>
      </a:accent1>
      <a:accent2>
        <a:srgbClr val="E11919"/>
      </a:accent2>
      <a:accent3>
        <a:srgbClr val="7F7F7F"/>
      </a:accent3>
      <a:accent4>
        <a:srgbClr val="3399FF"/>
      </a:accent4>
      <a:accent5>
        <a:srgbClr val="542A00"/>
      </a:accent5>
      <a:accent6>
        <a:srgbClr val="F4D090"/>
      </a:accent6>
      <a:hlink>
        <a:srgbClr val="001F64"/>
      </a:hlink>
      <a:folHlink>
        <a:srgbClr val="3399FF"/>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1162</Words>
  <Application>Microsoft Office PowerPoint</Application>
  <PresentationFormat>Breitbild</PresentationFormat>
  <Paragraphs>348</Paragraphs>
  <Slides>28</Slides>
  <Notes>26</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28</vt:i4>
      </vt:variant>
    </vt:vector>
  </HeadingPairs>
  <TitlesOfParts>
    <vt:vector size="31" baseType="lpstr">
      <vt:lpstr>Calibri</vt:lpstr>
      <vt:lpstr>Corbel</vt:lpstr>
      <vt:lpstr>Basis</vt:lpstr>
      <vt:lpstr>PowerPoint-Präsentation</vt:lpstr>
      <vt:lpstr>Disposition</vt:lpstr>
      <vt:lpstr>Allgemein</vt:lpstr>
      <vt:lpstr>Flagge</vt:lpstr>
      <vt:lpstr>Fakten</vt:lpstr>
      <vt:lpstr>Geografie</vt:lpstr>
      <vt:lpstr>PowerPoint-Präsentation</vt:lpstr>
      <vt:lpstr>Klima</vt:lpstr>
      <vt:lpstr>Geschichte</vt:lpstr>
      <vt:lpstr>Kolumbus entdeckt Kuba</vt:lpstr>
      <vt:lpstr>Die spanischen Eroberer</vt:lpstr>
      <vt:lpstr>1.Unabhängigkeitskrieg</vt:lpstr>
      <vt:lpstr>Kubanische Revolution</vt:lpstr>
      <vt:lpstr>Kuba Krise</vt:lpstr>
      <vt:lpstr>Fidel Castro</vt:lpstr>
      <vt:lpstr>Heute</vt:lpstr>
      <vt:lpstr>Bevölkerung</vt:lpstr>
      <vt:lpstr>PowerPoint-Präsentation</vt:lpstr>
      <vt:lpstr>Politik</vt:lpstr>
      <vt:lpstr>Menschenrechtssituation</vt:lpstr>
      <vt:lpstr>Bildung</vt:lpstr>
      <vt:lpstr>Gesundheitswesen</vt:lpstr>
      <vt:lpstr>Sehenswürdigkeiten</vt:lpstr>
      <vt:lpstr>PowerPoint-Präsentation</vt:lpstr>
      <vt:lpstr>PowerPoint-Präsentation</vt:lpstr>
      <vt:lpstr>Zusammenfassung</vt:lpstr>
      <vt:lpstr>Quellen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Kuba</dc:title>
  <dc:creator>Isabella Hundstorfer</dc:creator>
  <cp:lastModifiedBy>Isabella Hundstorfer</cp:lastModifiedBy>
  <cp:revision>55</cp:revision>
  <dcterms:created xsi:type="dcterms:W3CDTF">2016-10-02T14:22:21Z</dcterms:created>
  <dcterms:modified xsi:type="dcterms:W3CDTF">2016-12-18T09:52:35Z</dcterms:modified>
</cp:coreProperties>
</file>

<file path=docProps/thumbnail.jpeg>
</file>